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Audiowide" panose="02000503000000020004" pitchFamily="2" charset="0"/>
      <p:regular r:id="rId49"/>
    </p:embeddedFont>
    <p:embeddedFont>
      <p:font typeface="Avenir" panose="02000503020000020003" pitchFamily="2" charset="0"/>
      <p:regular r:id="rId50"/>
      <p:italic r:id="rId51"/>
    </p:embeddedFont>
    <p:embeddedFont>
      <p:font typeface="Karla" pitchFamily="2" charset="77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1873F-03AD-49F7-94C4-4061A83B64F7}">
  <a:tblStyle styleId="{EEA1873F-03AD-49F7-94C4-4061A83B64F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6B57434-EEF9-4D00-8375-635B9C838E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7" name="Google Shape;56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3" name="Google Shape;72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0" name="Google Shape;75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4" name="Google Shape;8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1" name="Google Shape;83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8" name="Google Shape;8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1" name="Google Shape;9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7" name="Google Shape;97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9" name="Google Shape;99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1" name="Google Shape;10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4c6050bc0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4" name="Google Shape;1044;g34c6050bc0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34c6050bc0e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g34c6050bc0e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0" name="Google Shape;109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2" name="Google Shape;111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4c6050bc0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34c6050bc0e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4" name="Google Shape;116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8" name="Google Shape;117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7" name="Google Shape;120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4c6050bc0e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4c6050bc0e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7" name="Google Shape;122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3" name="Google Shape;12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4c6050bc0e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34c6050bc0e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4c6050bc0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5" name="Google Shape;1245;g34c6050bc0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34c6050bc0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1" name="Google Shape;1251;g34c6050bc0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8" name="Google Shape;125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4" name="Google Shape;126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3f98d7eceb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3f98d7eceb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" name="Google Shape;5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011050" y="-447675"/>
            <a:ext cx="5892301" cy="36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10800000">
            <a:off x="4261050" y="1962150"/>
            <a:ext cx="5892301" cy="36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8" name="Google Shape;138;p11"/>
          <p:cNvPicPr preferRelativeResize="0"/>
          <p:nvPr/>
        </p:nvPicPr>
        <p:blipFill rotWithShape="1">
          <a:blip r:embed="rId3">
            <a:alphaModFix amt="75000"/>
          </a:blip>
          <a:srcRect l="24087" t="19903"/>
          <a:stretch/>
        </p:blipFill>
        <p:spPr>
          <a:xfrm>
            <a:off x="-104775" y="-85500"/>
            <a:ext cx="3714749" cy="242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 rotWithShape="1">
          <a:blip r:embed="rId3">
            <a:alphaModFix amt="75000"/>
          </a:blip>
          <a:srcRect l="22039" t="14089"/>
          <a:stretch/>
        </p:blipFill>
        <p:spPr>
          <a:xfrm rot="-10799995">
            <a:off x="5705475" y="2752926"/>
            <a:ext cx="3629025" cy="2476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/>
          </p:nvPr>
        </p:nvSpPr>
        <p:spPr>
          <a:xfrm>
            <a:off x="867750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"/>
          </p:nvPr>
        </p:nvSpPr>
        <p:spPr>
          <a:xfrm>
            <a:off x="867750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2"/>
          </p:nvPr>
        </p:nvSpPr>
        <p:spPr>
          <a:xfrm>
            <a:off x="3651596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3"/>
          </p:nvPr>
        </p:nvSpPr>
        <p:spPr>
          <a:xfrm>
            <a:off x="3651596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2"/>
          <p:cNvSpPr txBox="1">
            <a:spLocks noGrp="1"/>
          </p:cNvSpPr>
          <p:nvPr>
            <p:ph type="title" idx="4"/>
          </p:nvPr>
        </p:nvSpPr>
        <p:spPr>
          <a:xfrm>
            <a:off x="6434843" y="3269200"/>
            <a:ext cx="18414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0" name="Google Shape;150;p12"/>
          <p:cNvSpPr txBox="1">
            <a:spLocks noGrp="1"/>
          </p:cNvSpPr>
          <p:nvPr>
            <p:ph type="subTitle" idx="5"/>
          </p:nvPr>
        </p:nvSpPr>
        <p:spPr>
          <a:xfrm>
            <a:off x="6434843" y="3500976"/>
            <a:ext cx="1841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2"/>
          <p:cNvSpPr txBox="1">
            <a:spLocks noGrp="1"/>
          </p:cNvSpPr>
          <p:nvPr>
            <p:ph type="title" idx="6"/>
          </p:nvPr>
        </p:nvSpPr>
        <p:spPr>
          <a:xfrm>
            <a:off x="131685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p12"/>
          <p:cNvSpPr txBox="1">
            <a:spLocks noGrp="1"/>
          </p:cNvSpPr>
          <p:nvPr>
            <p:ph type="title" idx="7"/>
          </p:nvPr>
        </p:nvSpPr>
        <p:spPr>
          <a:xfrm>
            <a:off x="4100400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2"/>
          <p:cNvSpPr txBox="1">
            <a:spLocks noGrp="1"/>
          </p:cNvSpPr>
          <p:nvPr>
            <p:ph type="title" idx="8"/>
          </p:nvPr>
        </p:nvSpPr>
        <p:spPr>
          <a:xfrm>
            <a:off x="6883943" y="1989375"/>
            <a:ext cx="943200" cy="5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2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12"/>
          <p:cNvPicPr preferRelativeResize="0"/>
          <p:nvPr/>
        </p:nvPicPr>
        <p:blipFill rotWithShape="1">
          <a:blip r:embed="rId3">
            <a:alphaModFix amt="75000"/>
          </a:blip>
          <a:srcRect l="23312" t="17389"/>
          <a:stretch/>
        </p:blipFill>
        <p:spPr>
          <a:xfrm rot="5400000">
            <a:off x="5724725" y="522874"/>
            <a:ext cx="4342200" cy="28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2"/>
          <p:cNvPicPr preferRelativeResize="0"/>
          <p:nvPr/>
        </p:nvPicPr>
        <p:blipFill rotWithShape="1">
          <a:blip r:embed="rId3">
            <a:alphaModFix amt="75000"/>
          </a:blip>
          <a:srcRect l="21488" t="20407"/>
          <a:stretch/>
        </p:blipFill>
        <p:spPr>
          <a:xfrm rot="-5399996">
            <a:off x="-852549" y="1514479"/>
            <a:ext cx="4529198" cy="2843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3"/>
          <p:cNvSpPr txBox="1">
            <a:spLocks noGrp="1"/>
          </p:cNvSpPr>
          <p:nvPr>
            <p:ph type="title"/>
          </p:nvPr>
        </p:nvSpPr>
        <p:spPr>
          <a:xfrm>
            <a:off x="4491888" y="1682463"/>
            <a:ext cx="3312300" cy="11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3"/>
          <p:cNvSpPr txBox="1">
            <a:spLocks noGrp="1"/>
          </p:cNvSpPr>
          <p:nvPr>
            <p:ph type="subTitle" idx="1"/>
          </p:nvPr>
        </p:nvSpPr>
        <p:spPr>
          <a:xfrm>
            <a:off x="4491888" y="2851113"/>
            <a:ext cx="3312300" cy="6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3"/>
          <p:cNvSpPr txBox="1">
            <a:spLocks noGrp="1"/>
          </p:cNvSpPr>
          <p:nvPr>
            <p:ph type="title" idx="2"/>
          </p:nvPr>
        </p:nvSpPr>
        <p:spPr>
          <a:xfrm>
            <a:off x="1931113" y="1872250"/>
            <a:ext cx="17289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015800" y="-419100"/>
            <a:ext cx="6190054" cy="383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10800000">
            <a:off x="4352926" y="1967775"/>
            <a:ext cx="5790899" cy="35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1"/>
          </p:nvPr>
        </p:nvSpPr>
        <p:spPr>
          <a:xfrm>
            <a:off x="720000" y="116846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173" name="Google Shape;173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825300" y="-371475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10800000">
            <a:off x="5048253" y="23982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5"/>
          <p:cNvPicPr preferRelativeResize="0"/>
          <p:nvPr/>
        </p:nvPicPr>
        <p:blipFill rotWithShape="1">
          <a:blip r:embed="rId2">
            <a:alphaModFix amt="75000"/>
          </a:blip>
          <a:srcRect l="17266" t="16652"/>
          <a:stretch/>
        </p:blipFill>
        <p:spPr>
          <a:xfrm rot="10800000">
            <a:off x="4688049" y="2278552"/>
            <a:ext cx="4684549" cy="29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 rotWithShape="1">
          <a:blip r:embed="rId2">
            <a:alphaModFix amt="75000"/>
          </a:blip>
          <a:srcRect l="16618" t="14667"/>
          <a:stretch/>
        </p:blipFill>
        <p:spPr>
          <a:xfrm rot="4">
            <a:off x="-57150" y="-190497"/>
            <a:ext cx="4810127" cy="304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3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subTitle" idx="1"/>
          </p:nvPr>
        </p:nvSpPr>
        <p:spPr>
          <a:xfrm>
            <a:off x="1605775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2"/>
          </p:nvPr>
        </p:nvSpPr>
        <p:spPr>
          <a:xfrm>
            <a:off x="4688050" y="3703499"/>
            <a:ext cx="28467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subTitle" idx="3"/>
          </p:nvPr>
        </p:nvSpPr>
        <p:spPr>
          <a:xfrm>
            <a:off x="1605779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subTitle" idx="4"/>
          </p:nvPr>
        </p:nvSpPr>
        <p:spPr>
          <a:xfrm>
            <a:off x="4688055" y="3328943"/>
            <a:ext cx="284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6"/>
          <p:cNvSpPr txBox="1">
            <a:spLocks noGrp="1"/>
          </p:cNvSpPr>
          <p:nvPr>
            <p:ph type="title"/>
          </p:nvPr>
        </p:nvSpPr>
        <p:spPr>
          <a:xfrm>
            <a:off x="2005350" y="1506750"/>
            <a:ext cx="51333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94" name="Google Shape;194;p16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4270575" y="37800"/>
            <a:ext cx="6816287" cy="422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5399997">
            <a:off x="-1890149" y="942974"/>
            <a:ext cx="6692275" cy="41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7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 rot="300">
            <a:off x="720000" y="3295650"/>
            <a:ext cx="34335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8"/>
          <p:cNvSpPr txBox="1">
            <a:spLocks noGrp="1"/>
          </p:cNvSpPr>
          <p:nvPr>
            <p:ph type="title" hasCustomPrompt="1"/>
          </p:nvPr>
        </p:nvSpPr>
        <p:spPr>
          <a:xfrm rot="186">
            <a:off x="977225" y="1686338"/>
            <a:ext cx="5538000" cy="12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977225" y="2821638"/>
            <a:ext cx="55380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09" name="Google Shape;209;p18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6015032">
            <a:off x="3802652" y="445901"/>
            <a:ext cx="7113000" cy="44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590800" y="1404054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 txBox="1">
            <a:spLocks noGrp="1"/>
          </p:cNvSpPr>
          <p:nvPr>
            <p:ph type="title"/>
          </p:nvPr>
        </p:nvSpPr>
        <p:spPr>
          <a:xfrm>
            <a:off x="1486024" y="3068248"/>
            <a:ext cx="6172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subTitle" idx="1"/>
          </p:nvPr>
        </p:nvSpPr>
        <p:spPr>
          <a:xfrm>
            <a:off x="1485800" y="1628863"/>
            <a:ext cx="6172200" cy="14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19" name="Google Shape;219;p20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>
            <a:off x="-1436100" y="-758750"/>
            <a:ext cx="6816174" cy="422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10799997">
            <a:off x="4648077" y="187642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13224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/>
          </p:nvPr>
        </p:nvSpPr>
        <p:spPr>
          <a:xfrm>
            <a:off x="713224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3"/>
          </p:nvPr>
        </p:nvSpPr>
        <p:spPr>
          <a:xfrm>
            <a:off x="713224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4"/>
          </p:nvPr>
        </p:nvSpPr>
        <p:spPr>
          <a:xfrm>
            <a:off x="34192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7"/>
          </p:nvPr>
        </p:nvSpPr>
        <p:spPr>
          <a:xfrm>
            <a:off x="3419251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8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9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3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4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6"/>
          </p:nvPr>
        </p:nvSpPr>
        <p:spPr>
          <a:xfrm>
            <a:off x="6125276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19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20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pic>
        <p:nvPicPr>
          <p:cNvPr id="40" name="Google Shape;40;p3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-5400000">
            <a:off x="-1377750" y="2269750"/>
            <a:ext cx="4857272" cy="30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5366340" y="82974"/>
            <a:ext cx="5095572" cy="3154876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3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2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1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1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964750" y="1536350"/>
            <a:ext cx="2947500" cy="5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"/>
          </p:nvPr>
        </p:nvSpPr>
        <p:spPr>
          <a:xfrm rot="350">
            <a:off x="964550" y="2381675"/>
            <a:ext cx="29475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8" name="Google Shape;228;p21"/>
          <p:cNvPicPr preferRelativeResize="0"/>
          <p:nvPr/>
        </p:nvPicPr>
        <p:blipFill rotWithShape="1">
          <a:blip r:embed="rId3">
            <a:alphaModFix amt="75000"/>
          </a:blip>
          <a:srcRect l="20571" t="8874"/>
          <a:stretch/>
        </p:blipFill>
        <p:spPr>
          <a:xfrm rot="10800000">
            <a:off x="4713096" y="1967777"/>
            <a:ext cx="4497577" cy="31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 amt="75000"/>
          </a:blip>
          <a:srcRect l="20886" t="8231"/>
          <a:stretch/>
        </p:blipFill>
        <p:spPr>
          <a:xfrm rot="4">
            <a:off x="-66675" y="-190497"/>
            <a:ext cx="4563850" cy="3277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2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2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2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2"/>
          <p:cNvSpPr txBox="1">
            <a:spLocks noGrp="1"/>
          </p:cNvSpPr>
          <p:nvPr>
            <p:ph type="body" idx="1"/>
          </p:nvPr>
        </p:nvSpPr>
        <p:spPr>
          <a:xfrm>
            <a:off x="713225" y="1475125"/>
            <a:ext cx="7717500" cy="31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 amt="75000"/>
          </a:blip>
          <a:srcRect l="-60" t="535" b="73705"/>
          <a:stretch/>
        </p:blipFill>
        <p:spPr>
          <a:xfrm rot="5400003">
            <a:off x="-2495438" y="2110890"/>
            <a:ext cx="5461376" cy="870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 amt="75000"/>
          </a:blip>
          <a:srcRect l="-60" t="535" b="73705"/>
          <a:stretch/>
        </p:blipFill>
        <p:spPr>
          <a:xfrm rot="-5399997">
            <a:off x="6178013" y="2110891"/>
            <a:ext cx="5461376" cy="87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3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721575" y="5407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3">
            <a:alphaModFix amt="75000"/>
          </a:blip>
          <a:srcRect l="26204"/>
          <a:stretch/>
        </p:blipFill>
        <p:spPr>
          <a:xfrm rot="-5400000">
            <a:off x="-785911" y="1937192"/>
            <a:ext cx="3611223" cy="30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3"/>
          <p:cNvPicPr preferRelativeResize="0"/>
          <p:nvPr/>
        </p:nvPicPr>
        <p:blipFill rotWithShape="1">
          <a:blip r:embed="rId3">
            <a:alphaModFix amt="75000"/>
          </a:blip>
          <a:srcRect l="26335" t="537"/>
          <a:stretch/>
        </p:blipFill>
        <p:spPr>
          <a:xfrm rot="5400005">
            <a:off x="6372987" y="109689"/>
            <a:ext cx="3429100" cy="2866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 txBox="1">
            <a:spLocks noGrp="1"/>
          </p:cNvSpPr>
          <p:nvPr>
            <p:ph type="ctrTitle"/>
          </p:nvPr>
        </p:nvSpPr>
        <p:spPr>
          <a:xfrm>
            <a:off x="2243613" y="5731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1"/>
          </p:nvPr>
        </p:nvSpPr>
        <p:spPr>
          <a:xfrm>
            <a:off x="2243625" y="1723300"/>
            <a:ext cx="4661700" cy="11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/>
          <p:nvPr/>
        </p:nvSpPr>
        <p:spPr>
          <a:xfrm>
            <a:off x="2072100" y="4182850"/>
            <a:ext cx="49998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Slidesgo</a:t>
            </a: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and includes icons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Flaticon</a:t>
            </a: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200" b="1" i="0" u="none" strike="noStrike" cap="none">
                <a:solidFill>
                  <a:schemeClr val="hlink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5"/>
              </a:rPr>
              <a:t>Freepik</a:t>
            </a:r>
            <a:endParaRPr sz="12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 amt="75000"/>
          </a:blip>
          <a:srcRect l="18320"/>
          <a:stretch/>
        </p:blipFill>
        <p:spPr>
          <a:xfrm rot="5400000">
            <a:off x="5077976" y="347474"/>
            <a:ext cx="5076823" cy="3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 rotWithShape="1">
          <a:blip r:embed="rId6">
            <a:alphaModFix amt="75000"/>
          </a:blip>
          <a:srcRect l="14258" t="537"/>
          <a:stretch/>
        </p:blipFill>
        <p:spPr>
          <a:xfrm rot="-5399997">
            <a:off x="-1076912" y="756716"/>
            <a:ext cx="5372099" cy="3858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5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9525" y="-1562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5"/>
          <p:cNvPicPr preferRelativeResize="0"/>
          <p:nvPr/>
        </p:nvPicPr>
        <p:blipFill rotWithShape="1">
          <a:blip r:embed="rId3">
            <a:alphaModFix amt="75000"/>
          </a:blip>
          <a:srcRect l="21333" t="3882"/>
          <a:stretch/>
        </p:blipFill>
        <p:spPr>
          <a:xfrm rot="-10799995">
            <a:off x="5739700" y="26037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2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6"/>
          <p:cNvPicPr preferRelativeResize="0"/>
          <p:nvPr/>
        </p:nvPicPr>
        <p:blipFill rotWithShape="1">
          <a:blip r:embed="rId3">
            <a:alphaModFix amt="75000"/>
          </a:blip>
          <a:srcRect l="20356"/>
          <a:stretch/>
        </p:blipFill>
        <p:spPr>
          <a:xfrm rot="5400000">
            <a:off x="4631025" y="510125"/>
            <a:ext cx="5524500" cy="429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 amt="75000"/>
          </a:blip>
          <a:srcRect l="16645" t="537"/>
          <a:stretch/>
        </p:blipFill>
        <p:spPr>
          <a:xfrm rot="-5399997">
            <a:off x="-1058539" y="294014"/>
            <a:ext cx="5654502" cy="417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 rot="-1114">
            <a:off x="726775" y="21834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ubTitle" idx="1"/>
          </p:nvPr>
        </p:nvSpPr>
        <p:spPr>
          <a:xfrm rot="371">
            <a:off x="726775" y="29915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title" idx="2"/>
          </p:nvPr>
        </p:nvSpPr>
        <p:spPr>
          <a:xfrm>
            <a:off x="3189587" y="3304275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9" name="Google Shape;49;p4"/>
          <p:cNvSpPr txBox="1">
            <a:spLocks noGrp="1"/>
          </p:cNvSpPr>
          <p:nvPr>
            <p:ph type="subTitle" idx="3"/>
          </p:nvPr>
        </p:nvSpPr>
        <p:spPr>
          <a:xfrm>
            <a:off x="3189587" y="4114925"/>
            <a:ext cx="2778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title" idx="4"/>
          </p:nvPr>
        </p:nvSpPr>
        <p:spPr>
          <a:xfrm>
            <a:off x="5652399" y="2182150"/>
            <a:ext cx="2778300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ubTitle" idx="5"/>
          </p:nvPr>
        </p:nvSpPr>
        <p:spPr>
          <a:xfrm>
            <a:off x="5652399" y="2991875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4"/>
          <p:cNvPicPr preferRelativeResize="0"/>
          <p:nvPr/>
        </p:nvPicPr>
        <p:blipFill rotWithShape="1">
          <a:blip r:embed="rId3">
            <a:alphaModFix amt="75000"/>
          </a:blip>
          <a:srcRect l="16597" t="23395"/>
          <a:stretch/>
        </p:blipFill>
        <p:spPr>
          <a:xfrm rot="-5400000">
            <a:off x="-1349762" y="941737"/>
            <a:ext cx="5684874" cy="323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3">
            <a:alphaModFix amt="75000"/>
          </a:blip>
          <a:srcRect l="23059" t="16268"/>
          <a:stretch/>
        </p:blipFill>
        <p:spPr>
          <a:xfrm rot="5400004">
            <a:off x="5600637" y="400113"/>
            <a:ext cx="4438774" cy="299084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5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5"/>
          <p:cNvSpPr txBox="1">
            <a:spLocks noGrp="1"/>
          </p:cNvSpPr>
          <p:nvPr>
            <p:ph type="title"/>
          </p:nvPr>
        </p:nvSpPr>
        <p:spPr>
          <a:xfrm>
            <a:off x="1600200" y="1345325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1600200" y="1576824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1600200" y="2491787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1600200" y="2721226"/>
            <a:ext cx="5943600" cy="7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4"/>
          </p:nvPr>
        </p:nvSpPr>
        <p:spPr>
          <a:xfrm>
            <a:off x="1593425" y="3636142"/>
            <a:ext cx="5943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5"/>
          </p:nvPr>
        </p:nvSpPr>
        <p:spPr>
          <a:xfrm>
            <a:off x="1593425" y="3867801"/>
            <a:ext cx="59436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-5399997">
            <a:off x="5922077" y="1921653"/>
            <a:ext cx="5772273" cy="1166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3">
            <a:alphaModFix amt="75000"/>
          </a:blip>
          <a:srcRect l="-60" t="535" b="66797"/>
          <a:stretch/>
        </p:blipFill>
        <p:spPr>
          <a:xfrm rot="5400003">
            <a:off x="-2553948" y="1988316"/>
            <a:ext cx="5772273" cy="11668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6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6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6"/>
          <p:cNvSpPr txBox="1">
            <a:spLocks noGrp="1"/>
          </p:cNvSpPr>
          <p:nvPr>
            <p:ph type="title"/>
          </p:nvPr>
        </p:nvSpPr>
        <p:spPr>
          <a:xfrm>
            <a:off x="970400" y="1168075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subTitle" idx="1"/>
          </p:nvPr>
        </p:nvSpPr>
        <p:spPr>
          <a:xfrm>
            <a:off x="970400" y="3167250"/>
            <a:ext cx="313380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6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-5400000">
            <a:off x="-727588" y="1263239"/>
            <a:ext cx="4580326" cy="333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7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7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7"/>
          <p:cNvSpPr txBox="1">
            <a:spLocks noGrp="1"/>
          </p:cNvSpPr>
          <p:nvPr>
            <p:ph type="title"/>
          </p:nvPr>
        </p:nvSpPr>
        <p:spPr>
          <a:xfrm>
            <a:off x="4381506" y="887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1"/>
          </p:nvPr>
        </p:nvSpPr>
        <p:spPr>
          <a:xfrm>
            <a:off x="4381500" y="1843575"/>
            <a:ext cx="4038600" cy="2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pic>
        <p:nvPicPr>
          <p:cNvPr id="86" name="Google Shape;86;p7"/>
          <p:cNvPicPr preferRelativeResize="0"/>
          <p:nvPr/>
        </p:nvPicPr>
        <p:blipFill rotWithShape="1">
          <a:blip r:embed="rId3">
            <a:alphaModFix amt="75000"/>
          </a:blip>
          <a:srcRect l="24155" t="16302"/>
          <a:stretch/>
        </p:blipFill>
        <p:spPr>
          <a:xfrm rot="5400000">
            <a:off x="5767588" y="527636"/>
            <a:ext cx="4294574" cy="29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 b="1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 amt="75000"/>
          </a:blip>
          <a:srcRect/>
          <a:stretch/>
        </p:blipFill>
        <p:spPr>
          <a:xfrm rot="5400000">
            <a:off x="5369415" y="-442041"/>
            <a:ext cx="5662423" cy="350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3">
            <a:alphaModFix amt="75000"/>
          </a:blip>
          <a:srcRect l="-60" t="537"/>
          <a:stretch/>
        </p:blipFill>
        <p:spPr>
          <a:xfrm rot="-5399997">
            <a:off x="-1828923" y="1781179"/>
            <a:ext cx="5772273" cy="3552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9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9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720000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720204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 idx="2"/>
          </p:nvPr>
        </p:nvSpPr>
        <p:spPr>
          <a:xfrm>
            <a:off x="33682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3"/>
          </p:nvPr>
        </p:nvSpPr>
        <p:spPr>
          <a:xfrm>
            <a:off x="33682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title" idx="4"/>
          </p:nvPr>
        </p:nvSpPr>
        <p:spPr>
          <a:xfrm>
            <a:off x="720204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subTitle" idx="5"/>
          </p:nvPr>
        </p:nvSpPr>
        <p:spPr>
          <a:xfrm>
            <a:off x="720204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 idx="6"/>
          </p:nvPr>
        </p:nvSpPr>
        <p:spPr>
          <a:xfrm>
            <a:off x="33682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subTitle" idx="7"/>
          </p:nvPr>
        </p:nvSpPr>
        <p:spPr>
          <a:xfrm>
            <a:off x="33682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title" idx="8"/>
          </p:nvPr>
        </p:nvSpPr>
        <p:spPr>
          <a:xfrm>
            <a:off x="6000876" y="174824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subTitle" idx="9"/>
          </p:nvPr>
        </p:nvSpPr>
        <p:spPr>
          <a:xfrm>
            <a:off x="6000875" y="2019748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title" idx="13"/>
          </p:nvPr>
        </p:nvSpPr>
        <p:spPr>
          <a:xfrm>
            <a:off x="6000876" y="3237376"/>
            <a:ext cx="2423100" cy="4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32352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2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subTitle" idx="14"/>
          </p:nvPr>
        </p:nvSpPr>
        <p:spPr>
          <a:xfrm>
            <a:off x="6000875" y="3509446"/>
            <a:ext cx="2423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 amt="75000"/>
          </a:blip>
          <a:srcRect l="23147" t="15754"/>
          <a:stretch/>
        </p:blipFill>
        <p:spPr>
          <a:xfrm rot="5400000">
            <a:off x="5748539" y="489536"/>
            <a:ext cx="4351724" cy="2953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3">
            <a:alphaModFix amt="75000"/>
          </a:blip>
          <a:srcRect l="19672" t="17471"/>
          <a:stretch/>
        </p:blipFill>
        <p:spPr>
          <a:xfrm rot="-5399996">
            <a:off x="-957325" y="1514479"/>
            <a:ext cx="4633974" cy="294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_2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0"/>
          <p:cNvPicPr preferRelativeResize="0"/>
          <p:nvPr/>
        </p:nvPicPr>
        <p:blipFill rotWithShape="1">
          <a:blip r:embed="rId2">
            <a:alphaModFix/>
          </a:blip>
          <a:srcRect t="1620" b="17753"/>
          <a:stretch/>
        </p:blipFill>
        <p:spPr>
          <a:xfrm>
            <a:off x="-181700" y="-257175"/>
            <a:ext cx="9649551" cy="5667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/>
          <p:nvPr/>
        </p:nvSpPr>
        <p:spPr>
          <a:xfrm rot="-5400000">
            <a:off x="2011650" y="-2135075"/>
            <a:ext cx="5316600" cy="9339900"/>
          </a:xfrm>
          <a:prstGeom prst="rect">
            <a:avLst/>
          </a:prstGeom>
          <a:gradFill>
            <a:gsLst>
              <a:gs pos="0">
                <a:srgbClr val="10355F">
                  <a:alpha val="58823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10355F">
                  <a:alpha val="58823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0"/>
          <p:cNvSpPr/>
          <p:nvPr/>
        </p:nvSpPr>
        <p:spPr>
          <a:xfrm rot="10800000">
            <a:off x="-371475" y="-85500"/>
            <a:ext cx="895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0"/>
          <p:cNvSpPr/>
          <p:nvPr/>
        </p:nvSpPr>
        <p:spPr>
          <a:xfrm>
            <a:off x="8739750" y="-117725"/>
            <a:ext cx="781200" cy="5305200"/>
          </a:xfrm>
          <a:prstGeom prst="rect">
            <a:avLst/>
          </a:prstGeom>
          <a:gradFill>
            <a:gsLst>
              <a:gs pos="0">
                <a:srgbClr val="FFFFFF">
                  <a:alpha val="4705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0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22" name="Google Shape;122;p10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24" name="Google Shape;124;p10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0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10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defRPr>
            </a:lvl9pPr>
          </a:lstStyle>
          <a:p>
            <a:endParaRPr/>
          </a:p>
        </p:txBody>
      </p:sp>
      <p:sp>
        <p:nvSpPr>
          <p:cNvPr id="128" name="Google Shape;128;p10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10"/>
          <p:cNvPicPr preferRelativeResize="0"/>
          <p:nvPr/>
        </p:nvPicPr>
        <p:blipFill rotWithShape="1">
          <a:blip r:embed="rId3">
            <a:alphaModFix amt="75000"/>
          </a:blip>
          <a:srcRect l="23664" t="13299"/>
          <a:stretch/>
        </p:blipFill>
        <p:spPr>
          <a:xfrm>
            <a:off x="-142875" y="-308600"/>
            <a:ext cx="4171950" cy="293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0"/>
          <p:cNvPicPr preferRelativeResize="0"/>
          <p:nvPr/>
        </p:nvPicPr>
        <p:blipFill rotWithShape="1">
          <a:blip r:embed="rId3">
            <a:alphaModFix amt="75000"/>
          </a:blip>
          <a:srcRect l="21333" t="3882"/>
          <a:stretch/>
        </p:blipFill>
        <p:spPr>
          <a:xfrm rot="-10799995">
            <a:off x="5587300" y="2451302"/>
            <a:ext cx="3747200" cy="2835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37000">
              <a:schemeClr val="dk1"/>
            </a:gs>
            <a:gs pos="63000">
              <a:schemeClr val="dk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2475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udiowide"/>
              <a:buNone/>
              <a:defRPr sz="2800" b="0" i="0" u="none" strike="noStrike" cap="none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2475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tmw/2025S-Tech-Titans/wiki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/>
          <p:nvPr/>
        </p:nvSpPr>
        <p:spPr>
          <a:xfrm>
            <a:off x="1727250" y="1228150"/>
            <a:ext cx="5689500" cy="24768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7"/>
          <p:cNvSpPr txBox="1">
            <a:spLocks noGrp="1"/>
          </p:cNvSpPr>
          <p:nvPr>
            <p:ph type="ctrTitle"/>
          </p:nvPr>
        </p:nvSpPr>
        <p:spPr>
          <a:xfrm>
            <a:off x="1625850" y="1317528"/>
            <a:ext cx="5892300" cy="23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CyberSentinel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1625850" y="3778500"/>
            <a:ext cx="5892300" cy="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Sprint 2 By Team Tech Titans</a:t>
            </a:r>
            <a:endParaRPr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1006807" y="487596"/>
            <a:ext cx="288601" cy="1096693"/>
            <a:chOff x="1006700" y="2603975"/>
            <a:chExt cx="55450" cy="210700"/>
          </a:xfrm>
        </p:grpSpPr>
        <p:sp>
          <p:nvSpPr>
            <p:cNvPr id="279" name="Google Shape;279;p2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27"/>
          <p:cNvGrpSpPr/>
          <p:nvPr/>
        </p:nvGrpSpPr>
        <p:grpSpPr>
          <a:xfrm rot="5400000">
            <a:off x="7769557" y="3906771"/>
            <a:ext cx="288601" cy="1096693"/>
            <a:chOff x="1006700" y="2603975"/>
            <a:chExt cx="55450" cy="210700"/>
          </a:xfrm>
        </p:grpSpPr>
        <p:sp>
          <p:nvSpPr>
            <p:cNvPr id="286" name="Google Shape;286;p2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7"/>
          <p:cNvGrpSpPr/>
          <p:nvPr/>
        </p:nvGrpSpPr>
        <p:grpSpPr>
          <a:xfrm>
            <a:off x="551124" y="3629702"/>
            <a:ext cx="1178637" cy="1096691"/>
            <a:chOff x="827350" y="3629733"/>
            <a:chExt cx="1431600" cy="1332067"/>
          </a:xfrm>
        </p:grpSpPr>
        <p:sp>
          <p:nvSpPr>
            <p:cNvPr id="293" name="Google Shape;293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27"/>
          <p:cNvGrpSpPr/>
          <p:nvPr/>
        </p:nvGrpSpPr>
        <p:grpSpPr>
          <a:xfrm>
            <a:off x="322602" y="2902809"/>
            <a:ext cx="781224" cy="726909"/>
            <a:chOff x="827350" y="3629733"/>
            <a:chExt cx="1431600" cy="1332067"/>
          </a:xfrm>
        </p:grpSpPr>
        <p:sp>
          <p:nvSpPr>
            <p:cNvPr id="297" name="Google Shape;297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0" name="Google Shape;300;p27"/>
          <p:cNvGrpSpPr/>
          <p:nvPr/>
        </p:nvGrpSpPr>
        <p:grpSpPr>
          <a:xfrm>
            <a:off x="1816189" y="4394848"/>
            <a:ext cx="356325" cy="331552"/>
            <a:chOff x="827350" y="3629733"/>
            <a:chExt cx="1431600" cy="1332067"/>
          </a:xfrm>
        </p:grpSpPr>
        <p:sp>
          <p:nvSpPr>
            <p:cNvPr id="301" name="Google Shape;301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27"/>
          <p:cNvGrpSpPr/>
          <p:nvPr/>
        </p:nvGrpSpPr>
        <p:grpSpPr>
          <a:xfrm>
            <a:off x="7466251" y="219713"/>
            <a:ext cx="895180" cy="832942"/>
            <a:chOff x="827350" y="3629733"/>
            <a:chExt cx="1431600" cy="1332067"/>
          </a:xfrm>
        </p:grpSpPr>
        <p:sp>
          <p:nvSpPr>
            <p:cNvPr id="305" name="Google Shape;305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8131283" y="1065715"/>
            <a:ext cx="598982" cy="557337"/>
            <a:chOff x="827350" y="3629733"/>
            <a:chExt cx="1431600" cy="1332067"/>
          </a:xfrm>
        </p:grpSpPr>
        <p:sp>
          <p:nvSpPr>
            <p:cNvPr id="309" name="Google Shape;309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27"/>
          <p:cNvGrpSpPr/>
          <p:nvPr/>
        </p:nvGrpSpPr>
        <p:grpSpPr>
          <a:xfrm>
            <a:off x="6901231" y="620669"/>
            <a:ext cx="464268" cy="431989"/>
            <a:chOff x="827350" y="3629733"/>
            <a:chExt cx="1431600" cy="1332067"/>
          </a:xfrm>
        </p:grpSpPr>
        <p:sp>
          <p:nvSpPr>
            <p:cNvPr id="313" name="Google Shape;313;p2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6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6"/>
          <p:cNvSpPr txBox="1">
            <a:spLocks noGrp="1"/>
          </p:cNvSpPr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571" name="Google Shape;571;p36"/>
          <p:cNvSpPr txBox="1">
            <a:spLocks noGrp="1"/>
          </p:cNvSpPr>
          <p:nvPr>
            <p:ph type="body" idx="1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Manages a team remotely for a marketing firm. Juggles professional responsibilities with parenting two teenagers. Uses multiple devices for work and personal tasks.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 b="1"/>
              <a:t>Goals: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Ensure the security of sensitive work-related information.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Protect family members, especially children, from online threats.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Maintain a secure digital environment across all devices.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 b="1"/>
              <a:t>Challenges: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Limited time to manage and monitor cybersecurity measures.</a:t>
            </a:r>
            <a:endParaRPr sz="23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000"/>
              <a:t>- Keeping up with evolving cyber threats and ensuring family compliance with best practices.</a:t>
            </a:r>
            <a:endParaRPr sz="500"/>
          </a:p>
        </p:txBody>
      </p:sp>
      <p:pic>
        <p:nvPicPr>
          <p:cNvPr id="572" name="Google Shape;572;p36"/>
          <p:cNvPicPr preferRelativeResize="0"/>
          <p:nvPr/>
        </p:nvPicPr>
        <p:blipFill rotWithShape="1">
          <a:blip r:embed="rId3">
            <a:alphaModFix amt="75000"/>
          </a:blip>
          <a:srcRect l="17876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3" name="Google Shape;573;p36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574" name="Google Shape;574;p3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36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581" name="Google Shape;581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36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585" name="Google Shape;585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36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589" name="Google Shape;589;p3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36"/>
          <p:cNvSpPr txBox="1"/>
          <p:nvPr/>
        </p:nvSpPr>
        <p:spPr>
          <a:xfrm>
            <a:off x="903990" y="3602226"/>
            <a:ext cx="2997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Maria Thompson</a:t>
            </a: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40</a:t>
            </a: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Project Manager</a:t>
            </a: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93" name="Google Shape;593;p36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029" t="34135" r="63750" b="10179"/>
          <a:stretch/>
        </p:blipFill>
        <p:spPr>
          <a:xfrm>
            <a:off x="904000" y="996575"/>
            <a:ext cx="2646250" cy="25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7"/>
          <p:cNvSpPr txBox="1">
            <a:spLocks noGrp="1"/>
          </p:cNvSpPr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600" name="Google Shape;600;p37"/>
          <p:cNvSpPr txBox="1">
            <a:spLocks noGrp="1"/>
          </p:cNvSpPr>
          <p:nvPr>
            <p:ph type="body" idx="1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Runs an online storefront in addition to the physical store. Handles customer data, including payment information. Has basic knowledge of cybersecurity but lacks specialized expertise.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/>
              <a:t>Goals: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Protect customer data to maintain trust and comply with regulations.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Prevent financial losses due to cyber attacks.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Implement cost-effective security solutions without extensive technical knowledge.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 b="1"/>
              <a:t>Challenges: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Limited budget for cybersecurity investments.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/>
              <a:t>- Difficulty in assessing which security measures are necessary and effective.</a:t>
            </a: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  <p:pic>
        <p:nvPicPr>
          <p:cNvPr id="601" name="Google Shape;601;p37"/>
          <p:cNvPicPr preferRelativeResize="0"/>
          <p:nvPr/>
        </p:nvPicPr>
        <p:blipFill rotWithShape="1">
          <a:blip r:embed="rId3">
            <a:alphaModFix amt="75000"/>
          </a:blip>
          <a:srcRect l="17876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2" name="Google Shape;602;p37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603" name="Google Shape;603;p3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37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610" name="Google Shape;610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3" name="Google Shape;613;p37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614" name="Google Shape;614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7" name="Google Shape;617;p37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618" name="Google Shape;618;p3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37"/>
          <p:cNvSpPr txBox="1"/>
          <p:nvPr/>
        </p:nvSpPr>
        <p:spPr>
          <a:xfrm>
            <a:off x="903990" y="3602226"/>
            <a:ext cx="2997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David Kim</a:t>
            </a: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45</a:t>
            </a: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Owner of a local retail store</a:t>
            </a: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22" name="Google Shape;622;p37"/>
          <p:cNvPicPr preferRelativeResize="0"/>
          <p:nvPr/>
        </p:nvPicPr>
        <p:blipFill rotWithShape="1">
          <a:blip r:embed="rId4">
            <a:alphaModFix/>
          </a:blip>
          <a:srcRect l="36470" t="21972" r="33141" b="12102"/>
          <a:stretch/>
        </p:blipFill>
        <p:spPr>
          <a:xfrm>
            <a:off x="955350" y="1042550"/>
            <a:ext cx="2292928" cy="257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Minimum Viable Product (MVP)</a:t>
            </a:r>
            <a:endParaRPr/>
          </a:p>
        </p:txBody>
      </p:sp>
      <p:sp>
        <p:nvSpPr>
          <p:cNvPr id="629" name="Google Shape;629;p38"/>
          <p:cNvSpPr txBox="1">
            <a:spLocks noGrp="1"/>
          </p:cNvSpPr>
          <p:nvPr>
            <p:ph type="body" idx="1"/>
          </p:nvPr>
        </p:nvSpPr>
        <p:spPr>
          <a:xfrm>
            <a:off x="720000" y="1456400"/>
            <a:ext cx="77040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Phishing Email Detection</a:t>
            </a:r>
            <a:br>
              <a:rPr lang="en" sz="1100"/>
            </a:br>
            <a:r>
              <a:rPr lang="en" sz="1100" b="0"/>
              <a:t> Uses NLP models trained on cybersecurity datasets to classify emails as safe or phishing. Helps prevent social engineering attacks by identifying malicious content in real-time.</a:t>
            </a:r>
            <a:br>
              <a:rPr lang="en" sz="1100" b="0"/>
            </a:br>
            <a:endParaRPr sz="1100" b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Fraudulent Transaction Detection</a:t>
            </a:r>
            <a:br>
              <a:rPr lang="en" sz="1100"/>
            </a:br>
            <a:r>
              <a:rPr lang="en" sz="1100" b="0"/>
              <a:t> Applies anomaly detection techniques to flag suspicious financial transactions. This component supports real-time monitoring for enterprise-level financial systems.</a:t>
            </a:r>
            <a:br>
              <a:rPr lang="en" sz="1100" b="0"/>
            </a:br>
            <a:endParaRPr sz="1100" b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URL Classification</a:t>
            </a:r>
            <a:br>
              <a:rPr lang="en" sz="1100"/>
            </a:br>
            <a:r>
              <a:rPr lang="en" sz="1100" b="0"/>
              <a:t> Analyzes lexical features of URLs to determine if a web link is malicious or safe. Provides an added layer of protection against phishing websites and drive-by downloads.</a:t>
            </a:r>
            <a:br>
              <a:rPr lang="en" sz="1100" b="0"/>
            </a:br>
            <a:endParaRPr sz="1100" b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100"/>
              <a:t>User Dashboard</a:t>
            </a:r>
            <a:br>
              <a:rPr lang="en" sz="1100"/>
            </a:br>
            <a:r>
              <a:rPr lang="en" sz="1100" b="0"/>
              <a:t> A centralized interface that displays alerts, threat levels, and risk analysis in real-time. It allows users to monitor cybersecurity threats and take quick preventive action.</a:t>
            </a:r>
            <a:endParaRPr sz="1700" b="0"/>
          </a:p>
        </p:txBody>
      </p:sp>
      <p:grpSp>
        <p:nvGrpSpPr>
          <p:cNvPr id="630" name="Google Shape;630;p38"/>
          <p:cNvGrpSpPr/>
          <p:nvPr/>
        </p:nvGrpSpPr>
        <p:grpSpPr>
          <a:xfrm rot="10800000">
            <a:off x="206982" y="423196"/>
            <a:ext cx="288601" cy="1096693"/>
            <a:chOff x="1006700" y="2603975"/>
            <a:chExt cx="55450" cy="210700"/>
          </a:xfrm>
        </p:grpSpPr>
        <p:sp>
          <p:nvSpPr>
            <p:cNvPr id="631" name="Google Shape;631;p3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7" name="Google Shape;637;p38"/>
          <p:cNvGrpSpPr/>
          <p:nvPr/>
        </p:nvGrpSpPr>
        <p:grpSpPr>
          <a:xfrm>
            <a:off x="7882402" y="3927185"/>
            <a:ext cx="1096749" cy="1020364"/>
            <a:chOff x="827350" y="3629733"/>
            <a:chExt cx="1431600" cy="1332067"/>
          </a:xfrm>
        </p:grpSpPr>
        <p:sp>
          <p:nvSpPr>
            <p:cNvPr id="638" name="Google Shape;638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1" name="Google Shape;641;p38"/>
          <p:cNvGrpSpPr/>
          <p:nvPr/>
        </p:nvGrpSpPr>
        <p:grpSpPr>
          <a:xfrm>
            <a:off x="7771279" y="3271162"/>
            <a:ext cx="510366" cy="474882"/>
            <a:chOff x="827350" y="3629733"/>
            <a:chExt cx="1431600" cy="1332067"/>
          </a:xfrm>
        </p:grpSpPr>
        <p:sp>
          <p:nvSpPr>
            <p:cNvPr id="642" name="Google Shape;642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38"/>
          <p:cNvGrpSpPr/>
          <p:nvPr/>
        </p:nvGrpSpPr>
        <p:grpSpPr>
          <a:xfrm>
            <a:off x="7247377" y="4412793"/>
            <a:ext cx="401134" cy="373245"/>
            <a:chOff x="827350" y="3629733"/>
            <a:chExt cx="1431600" cy="1332067"/>
          </a:xfrm>
        </p:grpSpPr>
        <p:sp>
          <p:nvSpPr>
            <p:cNvPr id="646" name="Google Shape;646;p3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9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Technologies – Development Stack</a:t>
            </a:r>
            <a:endParaRPr/>
          </a:p>
        </p:txBody>
      </p:sp>
      <p:grpSp>
        <p:nvGrpSpPr>
          <p:cNvPr id="656" name="Google Shape;656;p39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657" name="Google Shape;657;p3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39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664" name="Google Shape;664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7" name="Google Shape;667;p39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668" name="Google Shape;668;p3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p39"/>
          <p:cNvSpPr txBox="1"/>
          <p:nvPr/>
        </p:nvSpPr>
        <p:spPr>
          <a:xfrm>
            <a:off x="861625" y="1470100"/>
            <a:ext cx="44520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Frontend:</a:t>
            </a:r>
            <a:r>
              <a:rPr lang="en" sz="15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React.js (for simple and interactive UI)</a:t>
            </a:r>
            <a:endParaRPr sz="2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Backend:</a:t>
            </a:r>
            <a:r>
              <a:rPr lang="en" sz="15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Flask (lightweight Python-based API)</a:t>
            </a:r>
            <a:endParaRPr sz="2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Database:</a:t>
            </a:r>
            <a:r>
              <a:rPr lang="en" sz="15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PostgreSQL (to store detected threat data)</a:t>
            </a:r>
            <a:endParaRPr sz="2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286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" sz="15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Hosting:</a:t>
            </a:r>
            <a:r>
              <a:rPr lang="en" sz="15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AWS (for cloud deployment and scalability)</a:t>
            </a:r>
            <a:endParaRPr sz="2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72" name="Google Shape;67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178" y="1389951"/>
            <a:ext cx="1184601" cy="10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46178" y="2592950"/>
            <a:ext cx="1184600" cy="1221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87600" y="1561725"/>
            <a:ext cx="1184600" cy="71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87600" y="2558975"/>
            <a:ext cx="1289175" cy="12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0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Technologies - AI &amp; Cybersecurity Tools</a:t>
            </a:r>
            <a:endParaRPr sz="2600"/>
          </a:p>
        </p:txBody>
      </p:sp>
      <p:grpSp>
        <p:nvGrpSpPr>
          <p:cNvPr id="682" name="Google Shape;682;p40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683" name="Google Shape;683;p4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8430765" y="3778632"/>
            <a:ext cx="326119" cy="303312"/>
            <a:chOff x="827350" y="3629733"/>
            <a:chExt cx="1431600" cy="1332067"/>
          </a:xfrm>
        </p:grpSpPr>
        <p:sp>
          <p:nvSpPr>
            <p:cNvPr id="690" name="Google Shape;690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3" name="Google Shape;693;p40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694" name="Google Shape;694;p4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40"/>
          <p:cNvSpPr txBox="1"/>
          <p:nvPr/>
        </p:nvSpPr>
        <p:spPr>
          <a:xfrm>
            <a:off x="861625" y="1470100"/>
            <a:ext cx="44520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22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7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Machine Learning:</a:t>
            </a:r>
            <a:r>
              <a:rPr lang="en" sz="17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Scikit-learn, PyTorch (for phishing and fraud detection) </a:t>
            </a:r>
            <a:endParaRPr sz="27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28600" marR="0" lvl="0" indent="-2222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7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Security:</a:t>
            </a:r>
            <a:r>
              <a:rPr lang="en" sz="17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OAuth 2.0 (for authentication), OpenCV (for URL analysis) </a:t>
            </a:r>
            <a:endParaRPr sz="27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228600" marR="0" lvl="0" indent="-2222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" sz="17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Threat Detection Models:</a:t>
            </a:r>
            <a:r>
              <a:rPr lang="en" sz="17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NLP-based phishing email classification, anomaly detection for fraudulent transactions, and URL classification algorithms</a:t>
            </a:r>
            <a:endParaRPr sz="14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698" name="Google Shape;698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9150" y="1470100"/>
            <a:ext cx="1096699" cy="1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7025" y="2628124"/>
            <a:ext cx="1704550" cy="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4000" y="3549196"/>
            <a:ext cx="2193400" cy="109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1"/>
          <p:cNvSpPr txBox="1">
            <a:spLocks noGrp="1"/>
          </p:cNvSpPr>
          <p:nvPr>
            <p:ph type="title" idx="15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500"/>
              <a:t>Algorithms</a:t>
            </a:r>
            <a:endParaRPr sz="2500"/>
          </a:p>
        </p:txBody>
      </p:sp>
      <p:grpSp>
        <p:nvGrpSpPr>
          <p:cNvPr id="707" name="Google Shape;707;p41"/>
          <p:cNvGrpSpPr/>
          <p:nvPr/>
        </p:nvGrpSpPr>
        <p:grpSpPr>
          <a:xfrm rot="-5400000">
            <a:off x="568932" y="-282854"/>
            <a:ext cx="288601" cy="1096693"/>
            <a:chOff x="1006700" y="2603975"/>
            <a:chExt cx="55450" cy="210700"/>
          </a:xfrm>
        </p:grpSpPr>
        <p:sp>
          <p:nvSpPr>
            <p:cNvPr id="708" name="Google Shape;708;p4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41"/>
          <p:cNvGrpSpPr/>
          <p:nvPr/>
        </p:nvGrpSpPr>
        <p:grpSpPr>
          <a:xfrm>
            <a:off x="7631179" y="4568552"/>
            <a:ext cx="458971" cy="426928"/>
            <a:chOff x="827350" y="3629733"/>
            <a:chExt cx="1431600" cy="1332067"/>
          </a:xfrm>
        </p:grpSpPr>
        <p:sp>
          <p:nvSpPr>
            <p:cNvPr id="715" name="Google Shape;715;p4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8" name="Google Shape;718;p41"/>
          <p:cNvSpPr txBox="1"/>
          <p:nvPr/>
        </p:nvSpPr>
        <p:spPr>
          <a:xfrm>
            <a:off x="252025" y="1470100"/>
            <a:ext cx="27918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Phishing Email Detection:</a:t>
            </a:r>
            <a:endParaRPr sz="13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BERT (Bidirectional Encoder Representations from Transformers)</a:t>
            </a:r>
            <a:endParaRPr sz="11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Utilizes a </a:t>
            </a: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pre-trained deep learning model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</a:t>
            </a: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text classification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Captures contextual meaning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of words, improving phishing email detection.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Fine-tuned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on phishing email datasets for high accuracy.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19" name="Google Shape;719;p41"/>
          <p:cNvSpPr txBox="1"/>
          <p:nvPr/>
        </p:nvSpPr>
        <p:spPr>
          <a:xfrm>
            <a:off x="2995225" y="1470100"/>
            <a:ext cx="29907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Fraudulent Transaction Detection:</a:t>
            </a:r>
            <a:endParaRPr sz="13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Autoencoder with Isolation Forest</a:t>
            </a:r>
            <a:endParaRPr sz="11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Autoencoder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reduces dimensionality and extracts essential transaction features.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Isolation Forest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detects anomalies based on learned representations.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Efficient for </a:t>
            </a: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unsupervised learning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detecting fraud without requiring labeled data.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20" name="Google Shape;720;p41"/>
          <p:cNvSpPr txBox="1"/>
          <p:nvPr/>
        </p:nvSpPr>
        <p:spPr>
          <a:xfrm>
            <a:off x="5967025" y="1470100"/>
            <a:ext cx="29907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URL Classification:</a:t>
            </a:r>
            <a:endParaRPr sz="13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Algorithm: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CNN + LSTM (Convolutional Neural Network + Long Short-Term Memory)</a:t>
            </a:r>
            <a:endParaRPr sz="11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CNN extracts spatial features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from URL structure.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LSTM captures sequential patterns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improving detection of phishing URLs.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sz="1100" b="1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Hybrid deep learning model</a:t>
            </a:r>
            <a:r>
              <a:rPr lang="en" sz="11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for better performance over traditional classifiers.</a:t>
            </a:r>
            <a:endParaRPr sz="11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1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42"/>
          <p:cNvSpPr txBox="1">
            <a:spLocks noGrp="1"/>
          </p:cNvSpPr>
          <p:nvPr>
            <p:ph type="title"/>
          </p:nvPr>
        </p:nvSpPr>
        <p:spPr>
          <a:xfrm>
            <a:off x="0" y="1853705"/>
            <a:ext cx="2451642" cy="1436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Architecture Diagram</a:t>
            </a:r>
            <a:endParaRPr sz="2400" dirty="0"/>
          </a:p>
        </p:txBody>
      </p:sp>
      <p:pic>
        <p:nvPicPr>
          <p:cNvPr id="727" name="Google Shape;727;p42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42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36" name="Google Shape;736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42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40" name="Google Shape;740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42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44" name="Google Shape;744;p4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47" name="Google Shape;74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1642" y="0"/>
            <a:ext cx="6580846" cy="5056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3"/>
          <p:cNvSpPr txBox="1">
            <a:spLocks noGrp="1"/>
          </p:cNvSpPr>
          <p:nvPr>
            <p:ph type="title"/>
          </p:nvPr>
        </p:nvSpPr>
        <p:spPr>
          <a:xfrm>
            <a:off x="0" y="2175863"/>
            <a:ext cx="2515480" cy="132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Context Diagram</a:t>
            </a:r>
            <a:endParaRPr dirty="0"/>
          </a:p>
        </p:txBody>
      </p:sp>
      <p:pic>
        <p:nvPicPr>
          <p:cNvPr id="754" name="Google Shape;754;p43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43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63" name="Google Shape;763;p4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6" name="Google Shape;766;p43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67" name="Google Shape;767;p4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43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71" name="Google Shape;771;p4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74" name="Google Shape;77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585" y="108118"/>
            <a:ext cx="6634984" cy="492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4"/>
          <p:cNvSpPr txBox="1">
            <a:spLocks noGrp="1"/>
          </p:cNvSpPr>
          <p:nvPr>
            <p:ph type="title"/>
          </p:nvPr>
        </p:nvSpPr>
        <p:spPr>
          <a:xfrm>
            <a:off x="106895" y="1987212"/>
            <a:ext cx="1791205" cy="1428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ER Diagram</a:t>
            </a:r>
            <a:endParaRPr dirty="0"/>
          </a:p>
        </p:txBody>
      </p:sp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44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790" name="Google Shape;790;p4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3" name="Google Shape;793;p44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794" name="Google Shape;794;p4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7" name="Google Shape;797;p44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798" name="Google Shape;798;p4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01" name="Google Shape;80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98100" y="189318"/>
            <a:ext cx="6926232" cy="476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5"/>
          <p:cNvSpPr txBox="1">
            <a:spLocks noGrp="1"/>
          </p:cNvSpPr>
          <p:nvPr>
            <p:ph type="title"/>
          </p:nvPr>
        </p:nvSpPr>
        <p:spPr>
          <a:xfrm>
            <a:off x="-247395" y="1760301"/>
            <a:ext cx="2787256" cy="16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Sequence Diagram</a:t>
            </a:r>
            <a:endParaRPr dirty="0"/>
          </a:p>
        </p:txBody>
      </p:sp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6" name="Google Shape;816;p45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17" name="Google Shape;817;p4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45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21" name="Google Shape;821;p4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4" name="Google Shape;824;p45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25" name="Google Shape;825;p4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8" name="Google Shape;828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4322" y="200722"/>
            <a:ext cx="6605247" cy="4663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147597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4182000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6888025" y="128222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147597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4182000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6888025" y="3127475"/>
            <a:ext cx="780000" cy="5727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8"/>
          <p:cNvSpPr txBox="1">
            <a:spLocks noGrp="1"/>
          </p:cNvSpPr>
          <p:nvPr>
            <p:ph type="subTitle" idx="5"/>
          </p:nvPr>
        </p:nvSpPr>
        <p:spPr>
          <a:xfrm>
            <a:off x="3419251" y="41146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Metrics &amp; Progress Tracking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2 Retrospective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3 Planning</a:t>
            </a:r>
            <a:endParaRPr sz="1000"/>
          </a:p>
        </p:txBody>
      </p:sp>
      <p:sp>
        <p:nvSpPr>
          <p:cNvPr id="328" name="Google Shape;328;p28"/>
          <p:cNvSpPr txBox="1">
            <a:spLocks noGrp="1"/>
          </p:cNvSpPr>
          <p:nvPr>
            <p:ph type="subTitle" idx="7"/>
          </p:nvPr>
        </p:nvSpPr>
        <p:spPr>
          <a:xfrm>
            <a:off x="3419251" y="21931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Personas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Minimum Viable Product (MVP)</a:t>
            </a:r>
            <a:endParaRPr sz="1000"/>
          </a:p>
        </p:txBody>
      </p:sp>
      <p:sp>
        <p:nvSpPr>
          <p:cNvPr id="329" name="Google Shape;329;p28"/>
          <p:cNvSpPr txBox="1">
            <a:spLocks noGrp="1"/>
          </p:cNvSpPr>
          <p:nvPr>
            <p:ph type="title" idx="21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0" name="Google Shape;330;p28"/>
          <p:cNvSpPr txBox="1">
            <a:spLocks noGrp="1"/>
          </p:cNvSpPr>
          <p:nvPr>
            <p:ph type="title" idx="8"/>
          </p:nvPr>
        </p:nvSpPr>
        <p:spPr>
          <a:xfrm>
            <a:off x="1415374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28"/>
          <p:cNvSpPr txBox="1">
            <a:spLocks noGrp="1"/>
          </p:cNvSpPr>
          <p:nvPr>
            <p:ph type="title" idx="9"/>
          </p:nvPr>
        </p:nvSpPr>
        <p:spPr>
          <a:xfrm>
            <a:off x="4121401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title" idx="15"/>
          </p:nvPr>
        </p:nvSpPr>
        <p:spPr>
          <a:xfrm>
            <a:off x="6125276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Demonstrations &amp; Resources</a:t>
            </a:r>
            <a:endParaRPr sz="1400"/>
          </a:p>
        </p:txBody>
      </p:sp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789424" y="16828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Team &amp; Planning</a:t>
            </a:r>
            <a:endParaRPr sz="1400"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637024" y="20407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Team Roles &amp; Responsibilities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Improvements Based on Professor Feedback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Project Description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Team Working Agreement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335" name="Google Shape;335;p28"/>
          <p:cNvSpPr txBox="1">
            <a:spLocks noGrp="1"/>
          </p:cNvSpPr>
          <p:nvPr>
            <p:ph type="title" idx="2"/>
          </p:nvPr>
        </p:nvSpPr>
        <p:spPr>
          <a:xfrm>
            <a:off x="713224" y="39090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Project Documentation &amp; Management</a:t>
            </a:r>
            <a:endParaRPr sz="1400"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3"/>
          </p:nvPr>
        </p:nvSpPr>
        <p:spPr>
          <a:xfrm>
            <a:off x="713224" y="43432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1 Recap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Diagrams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Product Backlog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Sprint 2 Backlog</a:t>
            </a:r>
            <a:endParaRPr sz="1000"/>
          </a:p>
        </p:txBody>
      </p:sp>
      <p:sp>
        <p:nvSpPr>
          <p:cNvPr id="337" name="Google Shape;337;p28"/>
          <p:cNvSpPr txBox="1">
            <a:spLocks noGrp="1"/>
          </p:cNvSpPr>
          <p:nvPr>
            <p:ph type="title" idx="4"/>
          </p:nvPr>
        </p:nvSpPr>
        <p:spPr>
          <a:xfrm>
            <a:off x="3495451" y="368048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Tracking &amp; Evaluation</a:t>
            </a:r>
            <a:endParaRPr sz="1400"/>
          </a:p>
        </p:txBody>
      </p:sp>
      <p:sp>
        <p:nvSpPr>
          <p:cNvPr id="338" name="Google Shape;338;p28"/>
          <p:cNvSpPr txBox="1">
            <a:spLocks noGrp="1"/>
          </p:cNvSpPr>
          <p:nvPr>
            <p:ph type="title" idx="6"/>
          </p:nvPr>
        </p:nvSpPr>
        <p:spPr>
          <a:xfrm>
            <a:off x="3419251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User &amp; Product Definition</a:t>
            </a:r>
            <a:endParaRPr sz="1400"/>
          </a:p>
        </p:txBody>
      </p:sp>
      <p:sp>
        <p:nvSpPr>
          <p:cNvPr id="339" name="Google Shape;339;p28"/>
          <p:cNvSpPr txBox="1">
            <a:spLocks noGrp="1"/>
          </p:cNvSpPr>
          <p:nvPr>
            <p:ph type="title" idx="13"/>
          </p:nvPr>
        </p:nvSpPr>
        <p:spPr>
          <a:xfrm>
            <a:off x="1415374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title" idx="14"/>
          </p:nvPr>
        </p:nvSpPr>
        <p:spPr>
          <a:xfrm>
            <a:off x="4121401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16"/>
          </p:nvPr>
        </p:nvSpPr>
        <p:spPr>
          <a:xfrm>
            <a:off x="6125276" y="4038413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Project Demo - Sprint 2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GitHub Repository Link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Live Application Demo</a:t>
            </a:r>
            <a:endParaRPr sz="10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000"/>
          </a:p>
        </p:txBody>
      </p:sp>
      <p:sp>
        <p:nvSpPr>
          <p:cNvPr id="342" name="Google Shape;342;p28"/>
          <p:cNvSpPr txBox="1">
            <a:spLocks noGrp="1"/>
          </p:cNvSpPr>
          <p:nvPr>
            <p:ph type="title" idx="17"/>
          </p:nvPr>
        </p:nvSpPr>
        <p:spPr>
          <a:xfrm>
            <a:off x="6125276" y="1835250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1400"/>
              <a:t>Technology &amp; Implementation</a:t>
            </a:r>
            <a:endParaRPr sz="140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8"/>
          </p:nvPr>
        </p:nvSpPr>
        <p:spPr>
          <a:xfrm>
            <a:off x="6125276" y="22693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Technologies</a:t>
            </a:r>
            <a:endParaRPr sz="1000"/>
          </a:p>
          <a:p>
            <a:pPr marL="45720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Algorithms</a:t>
            </a:r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title" idx="19"/>
          </p:nvPr>
        </p:nvSpPr>
        <p:spPr>
          <a:xfrm>
            <a:off x="6827426" y="319002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title" idx="20"/>
          </p:nvPr>
        </p:nvSpPr>
        <p:spPr>
          <a:xfrm>
            <a:off x="6827426" y="1344775"/>
            <a:ext cx="901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46" name="Google Shape;346;p28"/>
          <p:cNvGrpSpPr/>
          <p:nvPr/>
        </p:nvGrpSpPr>
        <p:grpSpPr>
          <a:xfrm rot="5400000">
            <a:off x="8179407" y="4316346"/>
            <a:ext cx="288601" cy="1096693"/>
            <a:chOff x="1006700" y="2603975"/>
            <a:chExt cx="55450" cy="210700"/>
          </a:xfrm>
        </p:grpSpPr>
        <p:sp>
          <p:nvSpPr>
            <p:cNvPr id="347" name="Google Shape;347;p2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57111" y="583985"/>
            <a:ext cx="520959" cy="484739"/>
            <a:chOff x="827350" y="3629733"/>
            <a:chExt cx="1431600" cy="1332067"/>
          </a:xfrm>
        </p:grpSpPr>
        <p:sp>
          <p:nvSpPr>
            <p:cNvPr id="354" name="Google Shape;354;p2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28"/>
          <p:cNvGrpSpPr/>
          <p:nvPr/>
        </p:nvGrpSpPr>
        <p:grpSpPr>
          <a:xfrm>
            <a:off x="409461" y="85600"/>
            <a:ext cx="409581" cy="381104"/>
            <a:chOff x="827350" y="3629733"/>
            <a:chExt cx="1431600" cy="1332067"/>
          </a:xfrm>
        </p:grpSpPr>
        <p:sp>
          <p:nvSpPr>
            <p:cNvPr id="358" name="Google Shape;358;p2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6"/>
          <p:cNvSpPr txBox="1">
            <a:spLocks noGrp="1"/>
          </p:cNvSpPr>
          <p:nvPr>
            <p:ph type="title"/>
          </p:nvPr>
        </p:nvSpPr>
        <p:spPr>
          <a:xfrm>
            <a:off x="-70809" y="2071374"/>
            <a:ext cx="2483661" cy="120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Flow Diagram</a:t>
            </a:r>
            <a:endParaRPr dirty="0"/>
          </a:p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46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44" name="Google Shape;844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7" name="Google Shape;847;p46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48" name="Google Shape;848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1" name="Google Shape;851;p46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52" name="Google Shape;852;p4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55" name="Google Shape;85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8204" y="152400"/>
            <a:ext cx="6668429" cy="471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7"/>
          <p:cNvSpPr txBox="1">
            <a:spLocks noGrp="1"/>
          </p:cNvSpPr>
          <p:nvPr>
            <p:ph type="title"/>
          </p:nvPr>
        </p:nvSpPr>
        <p:spPr>
          <a:xfrm>
            <a:off x="93277" y="2107415"/>
            <a:ext cx="2197916" cy="85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Class Diagram</a:t>
            </a:r>
            <a:endParaRPr dirty="0"/>
          </a:p>
        </p:txBody>
      </p:sp>
      <p:pic>
        <p:nvPicPr>
          <p:cNvPr id="862" name="Google Shape;862;p47"/>
          <p:cNvPicPr preferRelativeResize="0"/>
          <p:nvPr/>
        </p:nvPicPr>
        <p:blipFill rotWithShape="1">
          <a:blip r:embed="rId3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0" name="Google Shape;870;p47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871" name="Google Shape;871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875" name="Google Shape;875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p47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879" name="Google Shape;879;p4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2" name="Google Shape;88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1298" y="104078"/>
            <a:ext cx="6828271" cy="4832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User Stories</a:t>
            </a:r>
            <a:endParaRPr/>
          </a:p>
        </p:txBody>
      </p:sp>
      <p:grpSp>
        <p:nvGrpSpPr>
          <p:cNvPr id="889" name="Google Shape;889;p48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890" name="Google Shape;890;p4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48"/>
          <p:cNvGrpSpPr/>
          <p:nvPr/>
        </p:nvGrpSpPr>
        <p:grpSpPr>
          <a:xfrm>
            <a:off x="8239850" y="40671"/>
            <a:ext cx="820307" cy="763275"/>
            <a:chOff x="827350" y="3629733"/>
            <a:chExt cx="1431600" cy="1332067"/>
          </a:xfrm>
        </p:grpSpPr>
        <p:sp>
          <p:nvSpPr>
            <p:cNvPr id="897" name="Google Shape;897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01" name="Google Shape;901;p4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04" name="Google Shape;904;p48"/>
          <p:cNvGraphicFramePr/>
          <p:nvPr/>
        </p:nvGraphicFramePr>
        <p:xfrm>
          <a:off x="131175" y="1298575"/>
          <a:ext cx="8408325" cy="3267250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80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someone monitoring threats, I want a dashboard to view phishing email history so that I can track past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list of phishing emails with filtering options.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email recipient, I want to filter emails based on risk level so that I can quickly identify dangerous emails.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allows filtering by safe, suspicious, and phishing categories.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security admin, I want to view statistics on detected threats so that I can analyze system performance.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provides statistics on phishing, fraud, and malicious URLs.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platform administrator, I want to manage user roles and permissions so that I can control access levels.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individual reviewing suspicious emails, I want to upload an email for phishing detection so that I can know if it's safe.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safe, suspicious, or phishing with an alert.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4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9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User Stories</a:t>
            </a:r>
            <a:endParaRPr/>
          </a:p>
        </p:txBody>
      </p:sp>
      <p:grpSp>
        <p:nvGrpSpPr>
          <p:cNvPr id="912" name="Google Shape;912;p49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13" name="Google Shape;913;p4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9" name="Google Shape;919;p49"/>
          <p:cNvGrpSpPr/>
          <p:nvPr/>
        </p:nvGrpSpPr>
        <p:grpSpPr>
          <a:xfrm>
            <a:off x="8168043" y="105585"/>
            <a:ext cx="820307" cy="763275"/>
            <a:chOff x="827350" y="3629733"/>
            <a:chExt cx="1431600" cy="1332067"/>
          </a:xfrm>
        </p:grpSpPr>
        <p:sp>
          <p:nvSpPr>
            <p:cNvPr id="920" name="Google Shape;920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3" name="Google Shape;923;p49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24" name="Google Shape;924;p4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27" name="Google Shape;927;p49"/>
          <p:cNvGraphicFramePr/>
          <p:nvPr/>
        </p:nvGraphicFramePr>
        <p:xfrm>
          <a:off x="131175" y="1298575"/>
          <a:ext cx="8408325" cy="3267250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80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finance manager, I want to upload transaction data so that I can detect fraudulent activities.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transaction as normal or suspicious with a confidence score.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someone browsing the web, I want to check if a URL is malicious so that I can avoid phishing sites.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URL structure and domain reputation, classifying it as safe, suspicious, or malicious.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cautious email reader, I want to verify if a sender email is trustworthy so that I can decide whether to engage with the sender.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sender reputation and displays a trust score.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US_09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system user, I want to receive real-time alerts for detected threats so that I can take immediate action.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receives notifications via email or app for detected threats.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US_10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 of the detection system, I want an option to report a false positive classification so that I can help improve detection accuracy.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 incorrect detection for review.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5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5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Technical Stories</a:t>
            </a:r>
            <a:endParaRPr/>
          </a:p>
        </p:txBody>
      </p:sp>
      <p:grpSp>
        <p:nvGrpSpPr>
          <p:cNvPr id="935" name="Google Shape;935;p50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36" name="Google Shape;936;p5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2" name="Google Shape;942;p50"/>
          <p:cNvGrpSpPr/>
          <p:nvPr/>
        </p:nvGrpSpPr>
        <p:grpSpPr>
          <a:xfrm>
            <a:off x="8168043" y="118525"/>
            <a:ext cx="820307" cy="763275"/>
            <a:chOff x="827350" y="3629733"/>
            <a:chExt cx="1431600" cy="1332067"/>
          </a:xfrm>
        </p:grpSpPr>
        <p:sp>
          <p:nvSpPr>
            <p:cNvPr id="943" name="Google Shape;943;p5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6" name="Google Shape;946;p50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47" name="Google Shape;947;p5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50" name="Google Shape;950;p50"/>
          <p:cNvGraphicFramePr/>
          <p:nvPr/>
        </p:nvGraphicFramePr>
        <p:xfrm>
          <a:off x="131175" y="1298575"/>
          <a:ext cx="8408325" cy="3267250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80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9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Technical Story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Create a dashboard for threat statistics so that admins can monitor system performance.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Dashboard displays data on detected threats.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Design a user role management system so that access levels can be controlled efficiently.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Admins can assign permissions to different user roles.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TS_04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Set up AWS for cloud deployment so that the system can be scalable and accessible.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Backend deployed and accessible via API.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1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achieves at least 90% accuracy on test data.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5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Product Backlog - Technical Stories</a:t>
            </a:r>
            <a:endParaRPr/>
          </a:p>
        </p:txBody>
      </p:sp>
      <p:grpSp>
        <p:nvGrpSpPr>
          <p:cNvPr id="958" name="Google Shape;958;p51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59" name="Google Shape;959;p5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8207803" y="22507"/>
            <a:ext cx="820307" cy="763275"/>
            <a:chOff x="827350" y="3629733"/>
            <a:chExt cx="1431600" cy="1332067"/>
          </a:xfrm>
        </p:grpSpPr>
        <p:sp>
          <p:nvSpPr>
            <p:cNvPr id="966" name="Google Shape;966;p5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51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70" name="Google Shape;970;p5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73" name="Google Shape;973;p51"/>
          <p:cNvGraphicFramePr/>
          <p:nvPr/>
        </p:nvGraphicFramePr>
        <p:xfrm>
          <a:off x="131175" y="1298575"/>
          <a:ext cx="8360950" cy="3267250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80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1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5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Technical Story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correctly classifies anomalies in dataset.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URLs with at least 85% accuracy.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email sender verification model so that sender reputation can be assessed.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provides a sender trust score based on reputation.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2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TS_09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notification system for real-time alerts so that users are informed of potential threats.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receive accurate notifications for detected threats.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TS_10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feedback mechanism for false positive reports so that the system can improve over time.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and submit incorrect classifications for review.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Sprint 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5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5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Backlog</a:t>
            </a:r>
            <a:endParaRPr/>
          </a:p>
        </p:txBody>
      </p:sp>
      <p:grpSp>
        <p:nvGrpSpPr>
          <p:cNvPr id="981" name="Google Shape;981;p52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982" name="Google Shape;982;p5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8" name="Google Shape;988;p52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989" name="Google Shape;989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p52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993" name="Google Shape;993;p5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996" name="Google Shape;996;p52"/>
          <p:cNvGraphicFramePr/>
          <p:nvPr/>
        </p:nvGraphicFramePr>
        <p:xfrm>
          <a:off x="152400" y="1185350"/>
          <a:ext cx="8264825" cy="3501625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117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individual reviewing suspicious emails, I want to upload an email for phishing detection so that I can know if it's safe.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safe, suspicious, or phishing with an alert.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finance manager, I want to upload transaction data so that I can detect fraudulent activities.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transaction as normal or suspicious with a confidence score.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someone browsing the web, I want to check if a URL is malicious so that I can avoid phishing sites.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URL structure and domain reputation, classifying it as safe, suspicious, or malicious.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5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53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Backlog</a:t>
            </a:r>
            <a:endParaRPr/>
          </a:p>
        </p:txBody>
      </p:sp>
      <p:grpSp>
        <p:nvGrpSpPr>
          <p:cNvPr id="1003" name="Google Shape;1003;p53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04" name="Google Shape;1004;p5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5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0" name="Google Shape;1010;p53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11" name="Google Shape;1011;p5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53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15" name="Google Shape;1015;p5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18" name="Google Shape;1018;p53"/>
          <p:cNvGraphicFramePr/>
          <p:nvPr/>
        </p:nvGraphicFramePr>
        <p:xfrm>
          <a:off x="152400" y="1185350"/>
          <a:ext cx="8264825" cy="2788125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117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cautious email reader, I want to verify if a sender email is trustworthy so that I can decide whether to engage with the sender.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checks sender reputation and displays a trust score.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achieves at least 90% accuracy on test data.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correctly classifies anomalies in dataset.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URLs with at least 85% accuracy.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54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5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2</a:t>
            </a:r>
            <a:endParaRPr/>
          </a:p>
        </p:txBody>
      </p:sp>
      <p:grpSp>
        <p:nvGrpSpPr>
          <p:cNvPr id="1025" name="Google Shape;1025;p54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26" name="Google Shape;1026;p54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4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4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4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4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4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54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033" name="Google Shape;1033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54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037" name="Google Shape;1037;p54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4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4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40" name="Google Shape;1040;p54"/>
          <p:cNvGraphicFramePr/>
          <p:nvPr/>
        </p:nvGraphicFramePr>
        <p:xfrm>
          <a:off x="304800" y="1239900"/>
          <a:ext cx="8469450" cy="3328515"/>
        </p:xfrm>
        <a:graphic>
          <a:graphicData uri="http://schemas.openxmlformats.org/drawingml/2006/table">
            <a:tbl>
              <a:tblPr>
                <a:noFill/>
                <a:tableStyleId>{76B57434-EEF9-4D00-8375-635B9C838E3F}</a:tableStyleId>
              </a:tblPr>
              <a:tblGrid>
                <a:gridCol w="107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 ID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TC_01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Verify that admin can assign different roles to users (admin/user).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successfully saves and applies roles, restricting access based on role type.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Roles not applied correctly; access not restricted.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TC_02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Attempt restricted action as a non-admin user.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Access is denied and appropriate error message is shown.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Action allowed for non-admin user.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OAuth login flow with valid credentials.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logs in successfully and receives a valid access token.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Login unsuccessful; token not generated.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OAuth login with invalid credentials.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Login fails and user is prompted with an error message.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No proper error message shown; system crashes.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Fail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a phishing email sample for detection.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"phishing" and shows alert.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 classified as phishing and alert displayed.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55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55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2</a:t>
            </a:r>
            <a:endParaRPr/>
          </a:p>
        </p:txBody>
      </p:sp>
      <p:grpSp>
        <p:nvGrpSpPr>
          <p:cNvPr id="1048" name="Google Shape;1048;p55"/>
          <p:cNvGrpSpPr/>
          <p:nvPr/>
        </p:nvGrpSpPr>
        <p:grpSpPr>
          <a:xfrm rot="5400000">
            <a:off x="862776" y="4248139"/>
            <a:ext cx="288601" cy="1096693"/>
            <a:chOff x="1006700" y="2603975"/>
            <a:chExt cx="55450" cy="210700"/>
          </a:xfrm>
        </p:grpSpPr>
        <p:sp>
          <p:nvSpPr>
            <p:cNvPr id="1049" name="Google Shape;1049;p5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5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5" name="Google Shape;1055;p55"/>
          <p:cNvGrpSpPr/>
          <p:nvPr/>
        </p:nvGrpSpPr>
        <p:grpSpPr>
          <a:xfrm>
            <a:off x="7801545" y="157857"/>
            <a:ext cx="820307" cy="763275"/>
            <a:chOff x="827350" y="3629733"/>
            <a:chExt cx="1431600" cy="1332067"/>
          </a:xfrm>
        </p:grpSpPr>
        <p:sp>
          <p:nvSpPr>
            <p:cNvPr id="1056" name="Google Shape;1056;p5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5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9" name="Google Shape;1059;p55"/>
          <p:cNvGrpSpPr/>
          <p:nvPr/>
        </p:nvGrpSpPr>
        <p:grpSpPr>
          <a:xfrm>
            <a:off x="8539484" y="870787"/>
            <a:ext cx="520673" cy="484473"/>
            <a:chOff x="827350" y="3629733"/>
            <a:chExt cx="1431600" cy="1332067"/>
          </a:xfrm>
        </p:grpSpPr>
        <p:sp>
          <p:nvSpPr>
            <p:cNvPr id="1060" name="Google Shape;1060;p5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5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5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63" name="Google Shape;1063;p55"/>
          <p:cNvGraphicFramePr/>
          <p:nvPr/>
        </p:nvGraphicFramePr>
        <p:xfrm>
          <a:off x="304800" y="1239900"/>
          <a:ext cx="8469450" cy="3244975"/>
        </p:xfrm>
        <a:graphic>
          <a:graphicData uri="http://schemas.openxmlformats.org/drawingml/2006/table">
            <a:tbl>
              <a:tblPr>
                <a:noFill/>
                <a:tableStyleId>{76B57434-EEF9-4D00-8375-635B9C838E3F}</a:tableStyleId>
              </a:tblPr>
              <a:tblGrid>
                <a:gridCol w="107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 ID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a safe email sample.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email as "safe" without alerts.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Email correctly classified as safe.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Evaluate BERT model accuracy using test dataset.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reaches at least 90% classification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Achieved 91.3% accuracy on test data.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a transaction with known fraud pattern.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flags it as suspicious with high confidence score.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Flagged as suspicious with 92% confidence.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TC_09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Upload normal transaction data.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it as normal with a confidence score.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Classified as normal with 96% confidence.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TC_10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Evaluate fraud detection model on test 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Anomalies are correctly flagged in the dataset.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Anomalies detected with high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9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367" name="Google Shape;367;p29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368" name="Google Shape;368;p2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4" name="Google Shape;374;p29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375" name="Google Shape;375;p2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29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382" name="Google Shape;382;p2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5" name="Google Shape;385;p29"/>
          <p:cNvSpPr txBox="1">
            <a:spLocks noGrp="1"/>
          </p:cNvSpPr>
          <p:nvPr>
            <p:ph type="title"/>
          </p:nvPr>
        </p:nvSpPr>
        <p:spPr>
          <a:xfrm rot="-1114">
            <a:off x="7267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Vaishnavi Dasari </a:t>
            </a:r>
            <a:endParaRPr/>
          </a:p>
        </p:txBody>
      </p:sp>
      <p:sp>
        <p:nvSpPr>
          <p:cNvPr id="386" name="Google Shape;386;p29"/>
          <p:cNvSpPr txBox="1">
            <a:spLocks noGrp="1"/>
          </p:cNvSpPr>
          <p:nvPr>
            <p:ph type="subTitle" idx="1"/>
          </p:nvPr>
        </p:nvSpPr>
        <p:spPr>
          <a:xfrm rot="371">
            <a:off x="7267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Engineer</a:t>
            </a:r>
            <a:endParaRPr/>
          </a:p>
        </p:txBody>
      </p:sp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8175" y="1439675"/>
            <a:ext cx="1475500" cy="1733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" name="Google Shape;388;p29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389" name="Google Shape;389;p2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5" name="Google Shape;395;p29"/>
          <p:cNvSpPr txBox="1">
            <a:spLocks noGrp="1"/>
          </p:cNvSpPr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Snehitha Bodiga</a:t>
            </a:r>
            <a:endParaRPr/>
          </a:p>
        </p:txBody>
      </p:sp>
      <p:sp>
        <p:nvSpPr>
          <p:cNvPr id="396" name="Google Shape;396;p29"/>
          <p:cNvSpPr txBox="1">
            <a:spLocks noGrp="1"/>
          </p:cNvSpPr>
          <p:nvPr>
            <p:ph type="subTitle" idx="1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397" name="Google Shape;39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5463" y="1439675"/>
            <a:ext cx="1867312" cy="17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9"/>
          <p:cNvSpPr txBox="1">
            <a:spLocks noGrp="1"/>
          </p:cNvSpPr>
          <p:nvPr>
            <p:ph type="title"/>
          </p:nvPr>
        </p:nvSpPr>
        <p:spPr>
          <a:xfrm rot="-1114">
            <a:off x="61551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Aasritha Bhimisetty</a:t>
            </a:r>
            <a:endParaRPr/>
          </a:p>
        </p:txBody>
      </p:sp>
      <p:sp>
        <p:nvSpPr>
          <p:cNvPr id="399" name="Google Shape;399;p29"/>
          <p:cNvSpPr txBox="1">
            <a:spLocks noGrp="1"/>
          </p:cNvSpPr>
          <p:nvPr>
            <p:ph type="subTitle" idx="1"/>
          </p:nvPr>
        </p:nvSpPr>
        <p:spPr>
          <a:xfrm rot="371">
            <a:off x="61551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Frontend Developer</a:t>
            </a:r>
            <a:endParaRPr/>
          </a:p>
        </p:txBody>
      </p:sp>
      <p:pic>
        <p:nvPicPr>
          <p:cNvPr id="400" name="Google Shape;400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23781" y="1439675"/>
            <a:ext cx="1300453" cy="1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6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5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Test Cases Sprint 2</a:t>
            </a:r>
            <a:endParaRPr/>
          </a:p>
        </p:txBody>
      </p:sp>
      <p:grpSp>
        <p:nvGrpSpPr>
          <p:cNvPr id="1071" name="Google Shape;1071;p56"/>
          <p:cNvGrpSpPr/>
          <p:nvPr/>
        </p:nvGrpSpPr>
        <p:grpSpPr>
          <a:xfrm rot="5400000">
            <a:off x="862776" y="4248139"/>
            <a:ext cx="288601" cy="1096693"/>
            <a:chOff x="1006700" y="2603975"/>
            <a:chExt cx="55450" cy="210700"/>
          </a:xfrm>
        </p:grpSpPr>
        <p:sp>
          <p:nvSpPr>
            <p:cNvPr id="1072" name="Google Shape;1072;p56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56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56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6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6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6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56"/>
          <p:cNvGrpSpPr/>
          <p:nvPr/>
        </p:nvGrpSpPr>
        <p:grpSpPr>
          <a:xfrm>
            <a:off x="7801545" y="157857"/>
            <a:ext cx="820307" cy="763275"/>
            <a:chOff x="827350" y="3629733"/>
            <a:chExt cx="1431600" cy="1332067"/>
          </a:xfrm>
        </p:grpSpPr>
        <p:sp>
          <p:nvSpPr>
            <p:cNvPr id="1079" name="Google Shape;1079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2" name="Google Shape;1082;p56"/>
          <p:cNvGrpSpPr/>
          <p:nvPr/>
        </p:nvGrpSpPr>
        <p:grpSpPr>
          <a:xfrm>
            <a:off x="8539484" y="870787"/>
            <a:ext cx="520673" cy="484473"/>
            <a:chOff x="827350" y="3629733"/>
            <a:chExt cx="1431600" cy="1332067"/>
          </a:xfrm>
        </p:grpSpPr>
        <p:sp>
          <p:nvSpPr>
            <p:cNvPr id="1083" name="Google Shape;1083;p56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56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6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086" name="Google Shape;1086;p56"/>
          <p:cNvGraphicFramePr/>
          <p:nvPr/>
        </p:nvGraphicFramePr>
        <p:xfrm>
          <a:off x="304800" y="1239900"/>
          <a:ext cx="8469450" cy="2733850"/>
        </p:xfrm>
        <a:graphic>
          <a:graphicData uri="http://schemas.openxmlformats.org/drawingml/2006/table">
            <a:tbl>
              <a:tblPr>
                <a:noFill/>
                <a:tableStyleId>{76B57434-EEF9-4D00-8375-635B9C838E3F}</a:tableStyleId>
              </a:tblPr>
              <a:tblGrid>
                <a:gridCol w="1078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9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0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3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 ID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ID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Test Case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Expected Outcome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Actual Outcome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Pass/Fail</a:t>
                      </a:r>
                      <a:endParaRPr sz="10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8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TC_11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Enter a known malicious URL.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it as "malicious".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URL detected as malicious.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TC_12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Enter a safe URL.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classifies it as "safe".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URL classified as safe.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9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Run URL model on benchmark dataset.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classifies with minimum 85%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Model achieved 87.5% accuracy.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1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TC_14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Submit sender email for reputation check.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shows a trust score and message.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Sender trust score displayed correctly.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Pass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57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5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Stories Completed</a:t>
            </a:r>
            <a:endParaRPr/>
          </a:p>
        </p:txBody>
      </p:sp>
      <p:grpSp>
        <p:nvGrpSpPr>
          <p:cNvPr id="1094" name="Google Shape;1094;p57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095" name="Google Shape;1095;p57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57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57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57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7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7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1" name="Google Shape;1101;p57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102" name="Google Shape;1102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5" name="Google Shape;1105;p57"/>
          <p:cNvGrpSpPr/>
          <p:nvPr/>
        </p:nvGrpSpPr>
        <p:grpSpPr>
          <a:xfrm>
            <a:off x="8417225" y="657927"/>
            <a:ext cx="520673" cy="484473"/>
            <a:chOff x="827350" y="3629733"/>
            <a:chExt cx="1431600" cy="1332067"/>
          </a:xfrm>
        </p:grpSpPr>
        <p:sp>
          <p:nvSpPr>
            <p:cNvPr id="1106" name="Google Shape;1106;p57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7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7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09" name="Google Shape;1109;p57"/>
          <p:cNvGraphicFramePr/>
          <p:nvPr/>
        </p:nvGraphicFramePr>
        <p:xfrm>
          <a:off x="152400" y="1142400"/>
          <a:ext cx="8608350" cy="3599375"/>
        </p:xfrm>
        <a:graphic>
          <a:graphicData uri="http://schemas.openxmlformats.org/drawingml/2006/table">
            <a:tbl>
              <a:tblPr>
                <a:noFill/>
                <a:tableStyleId>{76B57434-EEF9-4D00-8375-635B9C838E3F}</a:tableStyleId>
              </a:tblPr>
              <a:tblGrid>
                <a:gridCol w="112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07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sz="800" b="1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an email for phishing detection so that I can know if it's safe.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upload transaction data so that I can detect fraudulent activities.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check if a URL is malicious so that I can avoid phishing sites.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7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user, I want to verify if a sender email is trustworthy so that I can decide whether to engage with the sender.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TS_05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Integrate BERT model for phishing email detection so that emails can be classified accurately.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3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TS_06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Autoencoder + Isolation Forest for fraud detection so that anomalies in transactions can be detected.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13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TS_07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Deploy CNN + LSTM model for URL detection so that phishing websites can be identified.</a:t>
                      </a:r>
                      <a:endParaRPr sz="10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1000" dirty="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8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Sprint 2 Stories Not Completed</a:t>
            </a:r>
            <a:endParaRPr/>
          </a:p>
        </p:txBody>
      </p:sp>
      <p:grpSp>
        <p:nvGrpSpPr>
          <p:cNvPr id="1116" name="Google Shape;1116;p58"/>
          <p:cNvGrpSpPr/>
          <p:nvPr/>
        </p:nvGrpSpPr>
        <p:grpSpPr>
          <a:xfrm rot="5400000">
            <a:off x="862782" y="4248146"/>
            <a:ext cx="288601" cy="1096693"/>
            <a:chOff x="1006700" y="2603975"/>
            <a:chExt cx="55450" cy="210700"/>
          </a:xfrm>
        </p:grpSpPr>
        <p:sp>
          <p:nvSpPr>
            <p:cNvPr id="1117" name="Google Shape;1117;p58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58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58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58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58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8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3" name="Google Shape;1123;p58"/>
          <p:cNvGrpSpPr/>
          <p:nvPr/>
        </p:nvGrpSpPr>
        <p:grpSpPr>
          <a:xfrm>
            <a:off x="7801545" y="157859"/>
            <a:ext cx="820307" cy="763275"/>
            <a:chOff x="827350" y="3629733"/>
            <a:chExt cx="1431600" cy="1332067"/>
          </a:xfrm>
        </p:grpSpPr>
        <p:sp>
          <p:nvSpPr>
            <p:cNvPr id="1124" name="Google Shape;1124;p5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7" name="Google Shape;1127;p58"/>
          <p:cNvGrpSpPr/>
          <p:nvPr/>
        </p:nvGrpSpPr>
        <p:grpSpPr>
          <a:xfrm>
            <a:off x="8539484" y="870788"/>
            <a:ext cx="520673" cy="484473"/>
            <a:chOff x="827350" y="3629733"/>
            <a:chExt cx="1431600" cy="1332067"/>
          </a:xfrm>
        </p:grpSpPr>
        <p:sp>
          <p:nvSpPr>
            <p:cNvPr id="1128" name="Google Shape;1128;p58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58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8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31" name="Google Shape;1131;p58"/>
          <p:cNvGraphicFramePr/>
          <p:nvPr/>
        </p:nvGraphicFramePr>
        <p:xfrm>
          <a:off x="1051100" y="1319400"/>
          <a:ext cx="6750450" cy="1183320"/>
        </p:xfrm>
        <a:graphic>
          <a:graphicData uri="http://schemas.openxmlformats.org/drawingml/2006/table">
            <a:tbl>
              <a:tblPr>
                <a:noFill/>
                <a:tableStyleId>{EEA1873F-03AD-49F7-94C4-4061A83B64F7}</a:tableStyleId>
              </a:tblPr>
              <a:tblGrid>
                <a:gridCol w="951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5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 / Task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an admin, I want to manage user roles and permissions so that I can control access levels.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strike="noStrike" cap="none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 u="none" strike="noStrike" cap="none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ctr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32" name="Google Shape;1132;p58"/>
          <p:cNvSpPr txBox="1"/>
          <p:nvPr/>
        </p:nvSpPr>
        <p:spPr>
          <a:xfrm>
            <a:off x="4716950" y="2646400"/>
            <a:ext cx="407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Not Completed Story Points: 13</a:t>
            </a:r>
            <a:endParaRPr sz="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9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59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Velocity</a:t>
            </a:r>
            <a:endParaRPr/>
          </a:p>
        </p:txBody>
      </p:sp>
      <p:grpSp>
        <p:nvGrpSpPr>
          <p:cNvPr id="1139" name="Google Shape;1139;p59"/>
          <p:cNvGrpSpPr/>
          <p:nvPr/>
        </p:nvGrpSpPr>
        <p:grpSpPr>
          <a:xfrm rot="10800000">
            <a:off x="159357" y="3842671"/>
            <a:ext cx="288601" cy="1096693"/>
            <a:chOff x="1006700" y="2603975"/>
            <a:chExt cx="55450" cy="210700"/>
          </a:xfrm>
        </p:grpSpPr>
        <p:sp>
          <p:nvSpPr>
            <p:cNvPr id="1140" name="Google Shape;1140;p59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p59"/>
          <p:cNvGrpSpPr/>
          <p:nvPr/>
        </p:nvGrpSpPr>
        <p:grpSpPr>
          <a:xfrm>
            <a:off x="8194369" y="209586"/>
            <a:ext cx="767910" cy="714388"/>
            <a:chOff x="827350" y="3629733"/>
            <a:chExt cx="1431600" cy="1332067"/>
          </a:xfrm>
        </p:grpSpPr>
        <p:sp>
          <p:nvSpPr>
            <p:cNvPr id="1147" name="Google Shape;1147;p5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0" name="Google Shape;1150;p59"/>
          <p:cNvGrpSpPr/>
          <p:nvPr/>
        </p:nvGrpSpPr>
        <p:grpSpPr>
          <a:xfrm>
            <a:off x="8579627" y="1005469"/>
            <a:ext cx="437354" cy="406680"/>
            <a:chOff x="827350" y="3629733"/>
            <a:chExt cx="1431600" cy="1332067"/>
          </a:xfrm>
        </p:grpSpPr>
        <p:sp>
          <p:nvSpPr>
            <p:cNvPr id="1151" name="Google Shape;1151;p59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4" name="Google Shape;1154;p59"/>
          <p:cNvSpPr txBox="1"/>
          <p:nvPr/>
        </p:nvSpPr>
        <p:spPr>
          <a:xfrm>
            <a:off x="1025100" y="1497075"/>
            <a:ext cx="6714300" cy="16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Total Story Points Completed: </a:t>
            </a:r>
            <a:r>
              <a:rPr lang="en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63</a:t>
            </a:r>
            <a:endParaRPr sz="14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Team's Historical Velocity</a:t>
            </a:r>
            <a:endParaRPr/>
          </a:p>
        </p:txBody>
      </p:sp>
      <p:sp>
        <p:nvSpPr>
          <p:cNvPr id="1160" name="Google Shape;1160;p60"/>
          <p:cNvSpPr txBox="1"/>
          <p:nvPr/>
        </p:nvSpPr>
        <p:spPr>
          <a:xfrm>
            <a:off x="846900" y="1419725"/>
            <a:ext cx="32232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Sprint 1 Velocity:</a:t>
            </a:r>
            <a: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37 story points</a:t>
            </a:r>
            <a:b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1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Sprint 2 Velocity:</a:t>
            </a:r>
            <a: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63 story points</a:t>
            </a:r>
            <a:b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11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Average Velocity:</a:t>
            </a:r>
            <a:br>
              <a:rPr lang="en" sz="11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r>
              <a:rPr lang="en" sz="11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(37 + 63) / 2 = </a:t>
            </a:r>
            <a:r>
              <a:rPr lang="en" sz="11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50 story points</a:t>
            </a:r>
            <a:br>
              <a:rPr lang="en" sz="11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</a:br>
            <a:endParaRPr sz="11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61" name="Google Shape;1161;p60" title="historical_velocity_bar_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0100" y="1419725"/>
            <a:ext cx="4769100" cy="31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6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1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Burn Down Chart</a:t>
            </a:r>
            <a:endParaRPr/>
          </a:p>
        </p:txBody>
      </p:sp>
      <p:grpSp>
        <p:nvGrpSpPr>
          <p:cNvPr id="1168" name="Google Shape;1168;p61"/>
          <p:cNvGrpSpPr/>
          <p:nvPr/>
        </p:nvGrpSpPr>
        <p:grpSpPr>
          <a:xfrm rot="10800000">
            <a:off x="8665182" y="423196"/>
            <a:ext cx="288601" cy="1096693"/>
            <a:chOff x="1006700" y="2603975"/>
            <a:chExt cx="55450" cy="210700"/>
          </a:xfrm>
        </p:grpSpPr>
        <p:sp>
          <p:nvSpPr>
            <p:cNvPr id="1169" name="Google Shape;1169;p6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75" name="Google Shape;11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75" y="1304600"/>
            <a:ext cx="7298243" cy="3620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2"/>
          <p:cNvSpPr/>
          <p:nvPr/>
        </p:nvSpPr>
        <p:spPr>
          <a:xfrm>
            <a:off x="3537385" y="1554975"/>
            <a:ext cx="1225500" cy="1146600"/>
          </a:xfrm>
          <a:prstGeom prst="pie">
            <a:avLst>
              <a:gd name="adj1" fmla="val 16169877"/>
              <a:gd name="adj2" fmla="val 134316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2"/>
          <p:cNvSpPr/>
          <p:nvPr/>
        </p:nvSpPr>
        <p:spPr>
          <a:xfrm>
            <a:off x="6003917" y="1554975"/>
            <a:ext cx="1225500" cy="1146600"/>
          </a:xfrm>
          <a:prstGeom prst="pie">
            <a:avLst>
              <a:gd name="adj1" fmla="val 16169877"/>
              <a:gd name="adj2" fmla="val 61601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2"/>
          <p:cNvSpPr/>
          <p:nvPr/>
        </p:nvSpPr>
        <p:spPr>
          <a:xfrm>
            <a:off x="1070847" y="1554975"/>
            <a:ext cx="1225500" cy="1146600"/>
          </a:xfrm>
          <a:prstGeom prst="pie">
            <a:avLst>
              <a:gd name="adj1" fmla="val 16169877"/>
              <a:gd name="adj2" fmla="val 1073618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2"/>
          <p:cNvSpPr/>
          <p:nvPr/>
        </p:nvSpPr>
        <p:spPr>
          <a:xfrm>
            <a:off x="3732241" y="1737302"/>
            <a:ext cx="835800" cy="782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2"/>
          <p:cNvSpPr/>
          <p:nvPr/>
        </p:nvSpPr>
        <p:spPr>
          <a:xfrm>
            <a:off x="6198773" y="1737302"/>
            <a:ext cx="835800" cy="782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2"/>
          <p:cNvSpPr/>
          <p:nvPr/>
        </p:nvSpPr>
        <p:spPr>
          <a:xfrm>
            <a:off x="1265703" y="1737302"/>
            <a:ext cx="835800" cy="7821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2"/>
          <p:cNvSpPr txBox="1">
            <a:spLocks noGrp="1"/>
          </p:cNvSpPr>
          <p:nvPr>
            <p:ph type="title" idx="9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Completed/Committed Ratio</a:t>
            </a:r>
            <a:endParaRPr/>
          </a:p>
        </p:txBody>
      </p:sp>
      <p:sp>
        <p:nvSpPr>
          <p:cNvPr id="1188" name="Google Shape;1188;p62"/>
          <p:cNvSpPr txBox="1">
            <a:spLocks noGrp="1"/>
          </p:cNvSpPr>
          <p:nvPr>
            <p:ph type="title"/>
          </p:nvPr>
        </p:nvSpPr>
        <p:spPr>
          <a:xfrm>
            <a:off x="867750" y="3292205"/>
            <a:ext cx="16317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Sprint 1</a:t>
            </a:r>
            <a:endParaRPr sz="1700"/>
          </a:p>
        </p:txBody>
      </p:sp>
      <p:sp>
        <p:nvSpPr>
          <p:cNvPr id="1189" name="Google Shape;1189;p62"/>
          <p:cNvSpPr txBox="1">
            <a:spLocks noGrp="1"/>
          </p:cNvSpPr>
          <p:nvPr>
            <p:ph type="title" idx="6"/>
          </p:nvPr>
        </p:nvSpPr>
        <p:spPr>
          <a:xfrm>
            <a:off x="1265703" y="1915153"/>
            <a:ext cx="835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74%</a:t>
            </a:r>
            <a:endParaRPr/>
          </a:p>
        </p:txBody>
      </p:sp>
      <p:sp>
        <p:nvSpPr>
          <p:cNvPr id="1190" name="Google Shape;1190;p62"/>
          <p:cNvSpPr txBox="1">
            <a:spLocks noGrp="1"/>
          </p:cNvSpPr>
          <p:nvPr>
            <p:ph type="title" idx="7"/>
          </p:nvPr>
        </p:nvSpPr>
        <p:spPr>
          <a:xfrm>
            <a:off x="3732241" y="1915153"/>
            <a:ext cx="835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500"/>
              <a:t>84.8%</a:t>
            </a:r>
            <a:endParaRPr sz="1500"/>
          </a:p>
        </p:txBody>
      </p:sp>
      <p:sp>
        <p:nvSpPr>
          <p:cNvPr id="1191" name="Google Shape;1191;p62"/>
          <p:cNvSpPr txBox="1">
            <a:spLocks noGrp="1"/>
          </p:cNvSpPr>
          <p:nvPr>
            <p:ph type="title" idx="8"/>
          </p:nvPr>
        </p:nvSpPr>
        <p:spPr>
          <a:xfrm>
            <a:off x="6198773" y="1915153"/>
            <a:ext cx="8358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1200"/>
              <a:t>78.42%</a:t>
            </a:r>
            <a:endParaRPr sz="1200"/>
          </a:p>
        </p:txBody>
      </p:sp>
      <p:grpSp>
        <p:nvGrpSpPr>
          <p:cNvPr id="1192" name="Google Shape;1192;p62"/>
          <p:cNvGrpSpPr/>
          <p:nvPr/>
        </p:nvGrpSpPr>
        <p:grpSpPr>
          <a:xfrm rot="10800000">
            <a:off x="159357" y="423196"/>
            <a:ext cx="288601" cy="1096693"/>
            <a:chOff x="1006700" y="2603975"/>
            <a:chExt cx="55450" cy="210700"/>
          </a:xfrm>
        </p:grpSpPr>
        <p:sp>
          <p:nvSpPr>
            <p:cNvPr id="1193" name="Google Shape;1193;p6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62"/>
          <p:cNvGrpSpPr/>
          <p:nvPr/>
        </p:nvGrpSpPr>
        <p:grpSpPr>
          <a:xfrm>
            <a:off x="7352014" y="4536899"/>
            <a:ext cx="437354" cy="406813"/>
            <a:chOff x="827350" y="3629733"/>
            <a:chExt cx="1431600" cy="1332067"/>
          </a:xfrm>
        </p:grpSpPr>
        <p:sp>
          <p:nvSpPr>
            <p:cNvPr id="1200" name="Google Shape;1200;p6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6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62"/>
          <p:cNvSpPr txBox="1">
            <a:spLocks noGrp="1"/>
          </p:cNvSpPr>
          <p:nvPr>
            <p:ph type="title"/>
          </p:nvPr>
        </p:nvSpPr>
        <p:spPr>
          <a:xfrm>
            <a:off x="3366055" y="3229025"/>
            <a:ext cx="16317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Sprint 2</a:t>
            </a:r>
            <a:endParaRPr sz="1700"/>
          </a:p>
        </p:txBody>
      </p:sp>
      <p:sp>
        <p:nvSpPr>
          <p:cNvPr id="1204" name="Google Shape;1204;p62"/>
          <p:cNvSpPr txBox="1">
            <a:spLocks noGrp="1"/>
          </p:cNvSpPr>
          <p:nvPr>
            <p:ph type="title"/>
          </p:nvPr>
        </p:nvSpPr>
        <p:spPr>
          <a:xfrm>
            <a:off x="5652668" y="3165845"/>
            <a:ext cx="21894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700"/>
              <a:t>Average Ratio</a:t>
            </a:r>
            <a:endParaRPr sz="1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3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3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Retrospective</a:t>
            </a:r>
            <a:endParaRPr/>
          </a:p>
        </p:txBody>
      </p:sp>
      <p:grpSp>
        <p:nvGrpSpPr>
          <p:cNvPr id="1211" name="Google Shape;1211;p63"/>
          <p:cNvGrpSpPr/>
          <p:nvPr/>
        </p:nvGrpSpPr>
        <p:grpSpPr>
          <a:xfrm>
            <a:off x="713219" y="47661"/>
            <a:ext cx="767910" cy="714388"/>
            <a:chOff x="827350" y="3629733"/>
            <a:chExt cx="1431600" cy="1332067"/>
          </a:xfrm>
        </p:grpSpPr>
        <p:sp>
          <p:nvSpPr>
            <p:cNvPr id="1212" name="Google Shape;1212;p6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5" name="Google Shape;1215;p63"/>
          <p:cNvGrpSpPr/>
          <p:nvPr/>
        </p:nvGrpSpPr>
        <p:grpSpPr>
          <a:xfrm>
            <a:off x="275877" y="623006"/>
            <a:ext cx="437354" cy="406680"/>
            <a:chOff x="827350" y="3629733"/>
            <a:chExt cx="1431600" cy="1332067"/>
          </a:xfrm>
        </p:grpSpPr>
        <p:sp>
          <p:nvSpPr>
            <p:cNvPr id="1216" name="Google Shape;1216;p6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19D7A5A-28CE-18B5-B7B5-30BBC5DFE9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87" r="2811" b="6211"/>
          <a:stretch/>
        </p:blipFill>
        <p:spPr>
          <a:xfrm>
            <a:off x="863345" y="1178321"/>
            <a:ext cx="7553880" cy="391751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4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3 Planning</a:t>
            </a:r>
            <a:endParaRPr/>
          </a:p>
        </p:txBody>
      </p:sp>
      <p:graphicFrame>
        <p:nvGraphicFramePr>
          <p:cNvPr id="1224" name="Google Shape;1224;p64"/>
          <p:cNvGraphicFramePr/>
          <p:nvPr/>
        </p:nvGraphicFramePr>
        <p:xfrm>
          <a:off x="152400" y="1112650"/>
          <a:ext cx="8431025" cy="3817100"/>
        </p:xfrm>
        <a:graphic>
          <a:graphicData uri="http://schemas.openxmlformats.org/drawingml/2006/table">
            <a:tbl>
              <a:tblPr>
                <a:noFill/>
                <a:tableStyleId>{76B57434-EEF9-4D00-8375-635B9C838E3F}</a:tableStyleId>
              </a:tblPr>
              <a:tblGrid>
                <a:gridCol w="130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6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3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ID</a:t>
                      </a:r>
                      <a:endParaRPr sz="8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Story</a:t>
                      </a:r>
                      <a:endParaRPr sz="8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Acceptance Criteria</a:t>
                      </a:r>
                      <a:endParaRPr sz="8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Story Points</a:t>
                      </a:r>
                      <a:endParaRPr sz="800" b="1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US_09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system user, I want to receive real-time alerts for detected threats so that I can take immediate action.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receives notifications via email or app for detected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6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US_10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user of the detection system, I want an option to report a false positive classification so that I can help improve detection accuracy.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 incorrect detection for review.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TS_09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notification system for real-time alerts so that users are informed of potential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receive accurate notifications for detected threats.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TS_10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Develop a feedback mechanism for false positive reports so that the system can improve over time.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Users can flag and submit incorrect classifications for review.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US_04 (Carry forward)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As a platform administrator, I want to manage user roles and permissions so that I can control access levels.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System supports different access levels for users and admins.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0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TS_03 (Carry forward)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Implement OAuth authentication for secure user access so that users can log in securely.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User authentication is secure, and access tokens work correctly.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L="28575" marR="28575" marT="19050" marB="19050" anchor="b">
                    <a:lnL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5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5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30" name="Google Shape;1230;p65" title="Screenshot 2025-03-11 at 4.22.08 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825" y="1167700"/>
            <a:ext cx="7510682" cy="372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0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407" name="Google Shape;407;p30"/>
          <p:cNvGrpSpPr/>
          <p:nvPr/>
        </p:nvGrpSpPr>
        <p:grpSpPr>
          <a:xfrm>
            <a:off x="8699757" y="487596"/>
            <a:ext cx="288601" cy="1096693"/>
            <a:chOff x="1006700" y="2603975"/>
            <a:chExt cx="55450" cy="210700"/>
          </a:xfrm>
        </p:grpSpPr>
        <p:sp>
          <p:nvSpPr>
            <p:cNvPr id="408" name="Google Shape;408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p30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15" name="Google Shape;415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30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422" name="Google Shape;422;p30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5" name="Google Shape;425;p30"/>
          <p:cNvSpPr txBox="1">
            <a:spLocks noGrp="1"/>
          </p:cNvSpPr>
          <p:nvPr>
            <p:ph type="title"/>
          </p:nvPr>
        </p:nvSpPr>
        <p:spPr>
          <a:xfrm rot="-1114">
            <a:off x="7267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Abisainath</a:t>
            </a:r>
            <a:endParaRPr/>
          </a:p>
        </p:txBody>
      </p:sp>
      <p:sp>
        <p:nvSpPr>
          <p:cNvPr id="426" name="Google Shape;426;p30"/>
          <p:cNvSpPr txBox="1">
            <a:spLocks noGrp="1"/>
          </p:cNvSpPr>
          <p:nvPr>
            <p:ph type="subTitle" idx="1"/>
          </p:nvPr>
        </p:nvSpPr>
        <p:spPr>
          <a:xfrm rot="371">
            <a:off x="7267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Developer</a:t>
            </a:r>
            <a:endParaRPr/>
          </a:p>
        </p:txBody>
      </p:sp>
      <p:grpSp>
        <p:nvGrpSpPr>
          <p:cNvPr id="427" name="Google Shape;427;p30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428" name="Google Shape;428;p30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30"/>
          <p:cNvSpPr txBox="1">
            <a:spLocks noGrp="1"/>
          </p:cNvSpPr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Shoib Khan Patan</a:t>
            </a:r>
            <a:endParaRPr/>
          </a:p>
        </p:txBody>
      </p:sp>
      <p:sp>
        <p:nvSpPr>
          <p:cNvPr id="435" name="Google Shape;435;p30"/>
          <p:cNvSpPr txBox="1">
            <a:spLocks noGrp="1"/>
          </p:cNvSpPr>
          <p:nvPr>
            <p:ph type="subTitle" idx="1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Backend Developer</a:t>
            </a:r>
            <a:endParaRPr/>
          </a:p>
        </p:txBody>
      </p:sp>
      <p:sp>
        <p:nvSpPr>
          <p:cNvPr id="436" name="Google Shape;436;p30"/>
          <p:cNvSpPr txBox="1">
            <a:spLocks noGrp="1"/>
          </p:cNvSpPr>
          <p:nvPr>
            <p:ph type="title"/>
          </p:nvPr>
        </p:nvSpPr>
        <p:spPr>
          <a:xfrm rot="-1114">
            <a:off x="61551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Dhanush Kolapalli</a:t>
            </a:r>
            <a:endParaRPr/>
          </a:p>
        </p:txBody>
      </p:sp>
      <p:sp>
        <p:nvSpPr>
          <p:cNvPr id="437" name="Google Shape;437;p30"/>
          <p:cNvSpPr txBox="1">
            <a:spLocks noGrp="1"/>
          </p:cNvSpPr>
          <p:nvPr>
            <p:ph type="subTitle" idx="1"/>
          </p:nvPr>
        </p:nvSpPr>
        <p:spPr>
          <a:xfrm rot="371">
            <a:off x="61551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Machine Learning Engineer</a:t>
            </a:r>
            <a:endParaRPr/>
          </a:p>
        </p:txBody>
      </p:sp>
      <p:pic>
        <p:nvPicPr>
          <p:cNvPr id="438" name="Google Shape;43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3325" y="1451126"/>
            <a:ext cx="1867300" cy="171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1580" y="1458400"/>
            <a:ext cx="2286821" cy="17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20044" y="1458400"/>
            <a:ext cx="1307930" cy="1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66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36" name="Google Shape;1236;p66" title="Screenshot 2025-03-11 at 4.23.13 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975" y="1177425"/>
            <a:ext cx="8117924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7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42" name="Google Shape;1242;p67" title="Screenshot 2025-04-08 at 3.2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600"/>
            <a:ext cx="8839204" cy="283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68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Screenshots</a:t>
            </a:r>
            <a:endParaRPr/>
          </a:p>
        </p:txBody>
      </p:sp>
      <p:pic>
        <p:nvPicPr>
          <p:cNvPr id="1248" name="Google Shape;1248;p68" title="Screenshot 2025-04-08 at 3.26.0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25" y="1265100"/>
            <a:ext cx="6589681" cy="372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69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API Screenshots</a:t>
            </a:r>
            <a:endParaRPr/>
          </a:p>
        </p:txBody>
      </p:sp>
      <p:pic>
        <p:nvPicPr>
          <p:cNvPr id="1254" name="Google Shape;1254;p69" title="Screenshot 2025-04-08 at 3.29.3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176925"/>
            <a:ext cx="7455626" cy="37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0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Github Wikipage Link</a:t>
            </a:r>
            <a:endParaRPr/>
          </a:p>
        </p:txBody>
      </p:sp>
      <p:sp>
        <p:nvSpPr>
          <p:cNvPr id="1261" name="Google Shape;1261;p70"/>
          <p:cNvSpPr txBox="1"/>
          <p:nvPr/>
        </p:nvSpPr>
        <p:spPr>
          <a:xfrm>
            <a:off x="1336400" y="1581975"/>
            <a:ext cx="5469000" cy="20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chemeClr val="hlink"/>
                </a:solidFill>
                <a:latin typeface="Karla"/>
                <a:ea typeface="Karla"/>
                <a:cs typeface="Karla"/>
                <a:sym typeface="Karla"/>
                <a:hlinkClick r:id="rId3"/>
              </a:rPr>
              <a:t>https://github.com/htmw/2025S-Tech-Titans/wiki</a:t>
            </a:r>
            <a:endParaRPr sz="14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1"/>
          <p:cNvSpPr txBox="1">
            <a:spLocks noGrp="1"/>
          </p:cNvSpPr>
          <p:nvPr>
            <p:ph type="title"/>
          </p:nvPr>
        </p:nvSpPr>
        <p:spPr>
          <a:xfrm>
            <a:off x="719100" y="1778400"/>
            <a:ext cx="7705800" cy="12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Application Demo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2"/>
          <p:cNvSpPr txBox="1">
            <a:spLocks noGrp="1"/>
          </p:cNvSpPr>
          <p:nvPr>
            <p:ph type="subTitle" idx="1"/>
          </p:nvPr>
        </p:nvSpPr>
        <p:spPr>
          <a:xfrm>
            <a:off x="2109048" y="1553404"/>
            <a:ext cx="2315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72"/>
          <p:cNvSpPr txBox="1">
            <a:spLocks noGrp="1"/>
          </p:cNvSpPr>
          <p:nvPr>
            <p:ph type="subTitle" idx="2"/>
          </p:nvPr>
        </p:nvSpPr>
        <p:spPr>
          <a:xfrm>
            <a:off x="2109047" y="1915655"/>
            <a:ext cx="2315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72"/>
          <p:cNvSpPr txBox="1">
            <a:spLocks noGrp="1"/>
          </p:cNvSpPr>
          <p:nvPr>
            <p:ph type="subTitle" idx="3"/>
          </p:nvPr>
        </p:nvSpPr>
        <p:spPr>
          <a:xfrm>
            <a:off x="4708749" y="1553404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72"/>
          <p:cNvSpPr txBox="1">
            <a:spLocks noGrp="1"/>
          </p:cNvSpPr>
          <p:nvPr>
            <p:ph type="subTitle" idx="4"/>
          </p:nvPr>
        </p:nvSpPr>
        <p:spPr>
          <a:xfrm>
            <a:off x="4708753" y="1915655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72"/>
          <p:cNvSpPr txBox="1">
            <a:spLocks noGrp="1"/>
          </p:cNvSpPr>
          <p:nvPr>
            <p:ph type="subTitle" idx="5"/>
          </p:nvPr>
        </p:nvSpPr>
        <p:spPr>
          <a:xfrm>
            <a:off x="2109048" y="3102807"/>
            <a:ext cx="2313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72"/>
          <p:cNvSpPr txBox="1">
            <a:spLocks noGrp="1"/>
          </p:cNvSpPr>
          <p:nvPr>
            <p:ph type="subTitle" idx="6"/>
          </p:nvPr>
        </p:nvSpPr>
        <p:spPr>
          <a:xfrm>
            <a:off x="2109047" y="3462836"/>
            <a:ext cx="23133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72"/>
          <p:cNvSpPr txBox="1">
            <a:spLocks noGrp="1"/>
          </p:cNvSpPr>
          <p:nvPr>
            <p:ph type="subTitle" idx="7"/>
          </p:nvPr>
        </p:nvSpPr>
        <p:spPr>
          <a:xfrm>
            <a:off x="4708750" y="3102806"/>
            <a:ext cx="2326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8" name="Google Shape;1278;p72"/>
          <p:cNvSpPr txBox="1">
            <a:spLocks noGrp="1"/>
          </p:cNvSpPr>
          <p:nvPr>
            <p:ph type="subTitle" idx="8"/>
          </p:nvPr>
        </p:nvSpPr>
        <p:spPr>
          <a:xfrm>
            <a:off x="4708753" y="3462836"/>
            <a:ext cx="23262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9" name="Google Shape;1279;p72"/>
          <p:cNvSpPr txBox="1">
            <a:spLocks noGrp="1"/>
          </p:cNvSpPr>
          <p:nvPr>
            <p:ph type="title"/>
          </p:nvPr>
        </p:nvSpPr>
        <p:spPr>
          <a:xfrm>
            <a:off x="718150" y="540000"/>
            <a:ext cx="7705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0" name="Google Shape;128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00" y="0"/>
            <a:ext cx="8878976" cy="499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1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Team Members</a:t>
            </a:r>
            <a:endParaRPr/>
          </a:p>
        </p:txBody>
      </p:sp>
      <p:grpSp>
        <p:nvGrpSpPr>
          <p:cNvPr id="447" name="Google Shape;447;p31"/>
          <p:cNvGrpSpPr/>
          <p:nvPr/>
        </p:nvGrpSpPr>
        <p:grpSpPr>
          <a:xfrm rot="5400000">
            <a:off x="759157" y="4251096"/>
            <a:ext cx="288601" cy="1096693"/>
            <a:chOff x="1006700" y="2603975"/>
            <a:chExt cx="55450" cy="210700"/>
          </a:xfrm>
        </p:grpSpPr>
        <p:sp>
          <p:nvSpPr>
            <p:cNvPr id="448" name="Google Shape;448;p3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31"/>
          <p:cNvGrpSpPr/>
          <p:nvPr/>
        </p:nvGrpSpPr>
        <p:grpSpPr>
          <a:xfrm>
            <a:off x="142093" y="220619"/>
            <a:ext cx="464268" cy="431989"/>
            <a:chOff x="827350" y="3629733"/>
            <a:chExt cx="1431600" cy="1332067"/>
          </a:xfrm>
        </p:grpSpPr>
        <p:sp>
          <p:nvSpPr>
            <p:cNvPr id="455" name="Google Shape;455;p31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p31"/>
          <p:cNvGrpSpPr/>
          <p:nvPr/>
        </p:nvGrpSpPr>
        <p:grpSpPr>
          <a:xfrm rot="5400000">
            <a:off x="3502357" y="4251096"/>
            <a:ext cx="288601" cy="1096693"/>
            <a:chOff x="1006700" y="2603975"/>
            <a:chExt cx="55450" cy="210700"/>
          </a:xfrm>
        </p:grpSpPr>
        <p:sp>
          <p:nvSpPr>
            <p:cNvPr id="459" name="Google Shape;459;p31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31"/>
          <p:cNvSpPr txBox="1">
            <a:spLocks noGrp="1"/>
          </p:cNvSpPr>
          <p:nvPr>
            <p:ph type="title"/>
          </p:nvPr>
        </p:nvSpPr>
        <p:spPr>
          <a:xfrm rot="-1114">
            <a:off x="3469975" y="3174050"/>
            <a:ext cx="27783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Neelkamal Rana</a:t>
            </a:r>
            <a:endParaRPr/>
          </a:p>
        </p:txBody>
      </p:sp>
      <p:sp>
        <p:nvSpPr>
          <p:cNvPr id="466" name="Google Shape;466;p31"/>
          <p:cNvSpPr txBox="1">
            <a:spLocks noGrp="1"/>
          </p:cNvSpPr>
          <p:nvPr>
            <p:ph type="subTitle" idx="1"/>
          </p:nvPr>
        </p:nvSpPr>
        <p:spPr>
          <a:xfrm rot="371">
            <a:off x="3469975" y="3982152"/>
            <a:ext cx="2778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Full Stack Developer</a:t>
            </a:r>
            <a:endParaRPr/>
          </a:p>
        </p:txBody>
      </p:sp>
      <p:pic>
        <p:nvPicPr>
          <p:cNvPr id="467" name="Google Shape;46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0775" y="1301137"/>
            <a:ext cx="1096699" cy="194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"/>
          <p:cNvSpPr/>
          <p:nvPr/>
        </p:nvSpPr>
        <p:spPr>
          <a:xfrm>
            <a:off x="713225" y="510300"/>
            <a:ext cx="7704000" cy="6321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2"/>
          <p:cNvSpPr txBox="1">
            <a:spLocks noGrp="1"/>
          </p:cNvSpPr>
          <p:nvPr>
            <p:ph type="title" idx="6"/>
          </p:nvPr>
        </p:nvSpPr>
        <p:spPr>
          <a:xfrm>
            <a:off x="718150" y="540000"/>
            <a:ext cx="7705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Improvements</a:t>
            </a:r>
            <a:endParaRPr/>
          </a:p>
        </p:txBody>
      </p:sp>
      <p:grpSp>
        <p:nvGrpSpPr>
          <p:cNvPr id="474" name="Google Shape;474;p32"/>
          <p:cNvGrpSpPr/>
          <p:nvPr/>
        </p:nvGrpSpPr>
        <p:grpSpPr>
          <a:xfrm rot="5400000">
            <a:off x="8219657" y="4333871"/>
            <a:ext cx="288601" cy="1096693"/>
            <a:chOff x="1006700" y="2603975"/>
            <a:chExt cx="55450" cy="210700"/>
          </a:xfrm>
        </p:grpSpPr>
        <p:sp>
          <p:nvSpPr>
            <p:cNvPr id="475" name="Google Shape;475;p32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" name="Google Shape;481;p32"/>
          <p:cNvGrpSpPr/>
          <p:nvPr/>
        </p:nvGrpSpPr>
        <p:grpSpPr>
          <a:xfrm>
            <a:off x="541782" y="856397"/>
            <a:ext cx="820307" cy="763275"/>
            <a:chOff x="827350" y="3629733"/>
            <a:chExt cx="1431600" cy="1332067"/>
          </a:xfrm>
        </p:grpSpPr>
        <p:sp>
          <p:nvSpPr>
            <p:cNvPr id="482" name="Google Shape;482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32"/>
          <p:cNvGrpSpPr/>
          <p:nvPr/>
        </p:nvGrpSpPr>
        <p:grpSpPr>
          <a:xfrm>
            <a:off x="1310019" y="324598"/>
            <a:ext cx="688313" cy="640458"/>
            <a:chOff x="827350" y="3629733"/>
            <a:chExt cx="1431600" cy="1332067"/>
          </a:xfrm>
        </p:grpSpPr>
        <p:sp>
          <p:nvSpPr>
            <p:cNvPr id="486" name="Google Shape;486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32"/>
          <p:cNvGrpSpPr/>
          <p:nvPr/>
        </p:nvGrpSpPr>
        <p:grpSpPr>
          <a:xfrm>
            <a:off x="541779" y="193517"/>
            <a:ext cx="491325" cy="457165"/>
            <a:chOff x="827350" y="3629733"/>
            <a:chExt cx="1431600" cy="1332067"/>
          </a:xfrm>
        </p:grpSpPr>
        <p:sp>
          <p:nvSpPr>
            <p:cNvPr id="490" name="Google Shape;490;p32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3" name="Google Shape;493;p32"/>
          <p:cNvSpPr txBox="1"/>
          <p:nvPr/>
        </p:nvSpPr>
        <p:spPr>
          <a:xfrm>
            <a:off x="1640925" y="1450625"/>
            <a:ext cx="6419700" cy="3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Improved high Accuracy in AI models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Removal of Feature Column in US.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Adding API Slide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Test Case ID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Improved Team Velocity 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Key Features delivered successfully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Backend Integration was smooth</a:t>
            </a:r>
          </a:p>
          <a:p>
            <a:pPr marL="2286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Karla"/>
              <a:buChar char="•"/>
            </a:pPr>
            <a:r>
              <a:rPr lang="en-US" dirty="0">
                <a:solidFill>
                  <a:schemeClr val="lt1"/>
                </a:solidFill>
                <a:latin typeface="+mj-lt"/>
                <a:ea typeface="Karla"/>
                <a:cs typeface="Karla"/>
                <a:sym typeface="Karla"/>
              </a:rPr>
              <a:t>Improved Cross-functional Collaboration</a:t>
            </a:r>
            <a:endParaRPr dirty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3"/>
          <p:cNvSpPr/>
          <p:nvPr/>
        </p:nvSpPr>
        <p:spPr>
          <a:xfrm>
            <a:off x="288533" y="1521652"/>
            <a:ext cx="2786471" cy="1769281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33"/>
          <p:cNvPicPr preferRelativeResize="0"/>
          <p:nvPr/>
        </p:nvPicPr>
        <p:blipFill rotWithShape="1">
          <a:blip r:embed="rId3">
            <a:alphaModFix/>
          </a:blip>
          <a:srcRect r="28667"/>
          <a:stretch/>
        </p:blipFill>
        <p:spPr>
          <a:xfrm>
            <a:off x="4552975" y="539500"/>
            <a:ext cx="3877800" cy="4059900"/>
          </a:xfrm>
          <a:prstGeom prst="snip2DiagRect">
            <a:avLst>
              <a:gd name="adj1" fmla="val 0"/>
              <a:gd name="adj2" fmla="val 715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0" name="Google Shape;500;p33"/>
          <p:cNvSpPr txBox="1">
            <a:spLocks noGrp="1"/>
          </p:cNvSpPr>
          <p:nvPr>
            <p:ph type="title"/>
          </p:nvPr>
        </p:nvSpPr>
        <p:spPr>
          <a:xfrm>
            <a:off x="-12313" y="1385869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Project Description</a:t>
            </a:r>
            <a:endParaRPr dirty="0"/>
          </a:p>
        </p:txBody>
      </p:sp>
      <p:pic>
        <p:nvPicPr>
          <p:cNvPr id="501" name="Google Shape;501;p33"/>
          <p:cNvPicPr preferRelativeResize="0"/>
          <p:nvPr/>
        </p:nvPicPr>
        <p:blipFill rotWithShape="1">
          <a:blip r:embed="rId4">
            <a:alphaModFix amt="75000"/>
          </a:blip>
          <a:srcRect l="19106" t="4942"/>
          <a:stretch/>
        </p:blipFill>
        <p:spPr>
          <a:xfrm rot="5400000">
            <a:off x="5263637" y="509564"/>
            <a:ext cx="4580326" cy="3332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2" name="Google Shape;502;p33"/>
          <p:cNvGrpSpPr/>
          <p:nvPr/>
        </p:nvGrpSpPr>
        <p:grpSpPr>
          <a:xfrm rot="5400000">
            <a:off x="2135832" y="-194504"/>
            <a:ext cx="288601" cy="1096693"/>
            <a:chOff x="1006700" y="2603975"/>
            <a:chExt cx="55450" cy="210700"/>
          </a:xfrm>
        </p:grpSpPr>
        <p:sp>
          <p:nvSpPr>
            <p:cNvPr id="503" name="Google Shape;503;p33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9" name="Google Shape;509;p33"/>
          <p:cNvGrpSpPr/>
          <p:nvPr/>
        </p:nvGrpSpPr>
        <p:grpSpPr>
          <a:xfrm>
            <a:off x="7921987" y="3917669"/>
            <a:ext cx="1017582" cy="946700"/>
            <a:chOff x="827350" y="3629733"/>
            <a:chExt cx="1431600" cy="1332067"/>
          </a:xfrm>
        </p:grpSpPr>
        <p:sp>
          <p:nvSpPr>
            <p:cNvPr id="510" name="Google Shape;510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33"/>
          <p:cNvGrpSpPr/>
          <p:nvPr/>
        </p:nvGrpSpPr>
        <p:grpSpPr>
          <a:xfrm>
            <a:off x="7379477" y="4313619"/>
            <a:ext cx="437354" cy="406680"/>
            <a:chOff x="827350" y="3629733"/>
            <a:chExt cx="1431600" cy="1332067"/>
          </a:xfrm>
        </p:grpSpPr>
        <p:sp>
          <p:nvSpPr>
            <p:cNvPr id="514" name="Google Shape;514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" name="Google Shape;517;p33"/>
          <p:cNvGrpSpPr/>
          <p:nvPr/>
        </p:nvGrpSpPr>
        <p:grpSpPr>
          <a:xfrm>
            <a:off x="8035905" y="3275506"/>
            <a:ext cx="572068" cy="532028"/>
            <a:chOff x="827350" y="3629733"/>
            <a:chExt cx="1431600" cy="1332067"/>
          </a:xfrm>
        </p:grpSpPr>
        <p:sp>
          <p:nvSpPr>
            <p:cNvPr id="518" name="Google Shape;518;p33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1" name="Google Shape;52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54929" y="139974"/>
            <a:ext cx="5434494" cy="485256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4"/>
          <p:cNvSpPr/>
          <p:nvPr/>
        </p:nvSpPr>
        <p:spPr>
          <a:xfrm>
            <a:off x="200388" y="1928207"/>
            <a:ext cx="2865620" cy="1688785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4"/>
          <p:cNvSpPr txBox="1">
            <a:spLocks noGrp="1"/>
          </p:cNvSpPr>
          <p:nvPr>
            <p:ph type="title"/>
          </p:nvPr>
        </p:nvSpPr>
        <p:spPr>
          <a:xfrm>
            <a:off x="-21221" y="1771283"/>
            <a:ext cx="3133800" cy="18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Team Agreement</a:t>
            </a:r>
            <a:endParaRPr dirty="0"/>
          </a:p>
        </p:txBody>
      </p:sp>
      <p:pic>
        <p:nvPicPr>
          <p:cNvPr id="535" name="Google Shape;5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6009" y="108064"/>
            <a:ext cx="5753152" cy="5035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/>
          <p:nvPr/>
        </p:nvSpPr>
        <p:spPr>
          <a:xfrm>
            <a:off x="4381500" y="490388"/>
            <a:ext cx="4038600" cy="903000"/>
          </a:xfrm>
          <a:prstGeom prst="snip2DiagRect">
            <a:avLst>
              <a:gd name="adj1" fmla="val 0"/>
              <a:gd name="adj2" fmla="val 2214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 txBox="1">
            <a:spLocks noGrp="1"/>
          </p:cNvSpPr>
          <p:nvPr>
            <p:ph type="title"/>
          </p:nvPr>
        </p:nvSpPr>
        <p:spPr>
          <a:xfrm>
            <a:off x="4381506" y="506025"/>
            <a:ext cx="40386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Persona</a:t>
            </a:r>
            <a:endParaRPr/>
          </a:p>
        </p:txBody>
      </p:sp>
      <p:sp>
        <p:nvSpPr>
          <p:cNvPr id="542" name="Google Shape;542;p35"/>
          <p:cNvSpPr txBox="1">
            <a:spLocks noGrp="1"/>
          </p:cNvSpPr>
          <p:nvPr>
            <p:ph type="body" idx="1"/>
          </p:nvPr>
        </p:nvSpPr>
        <p:spPr>
          <a:xfrm>
            <a:off x="4381500" y="1462575"/>
            <a:ext cx="4038600" cy="30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274300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Alex works at a mid-sized tech company and is well-versed in various technologies. Spends considerable time online, both professionally and personally. Aware of cybersecurity threats but seeks advanced tools to enhance personal security.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b="1"/>
              <a:t>Goals:</a:t>
            </a:r>
            <a:endParaRPr sz="240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Protect personal and professional data from phishing and other cyber threats.</a:t>
            </a:r>
            <a:endParaRPr sz="240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Stay informed about the latest cybersecurity practices.</a:t>
            </a:r>
            <a:endParaRPr sz="240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 Utilize AI-driven solutions for proactive threat detection.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b="1"/>
              <a:t>Challenges:</a:t>
            </a:r>
            <a:endParaRPr sz="240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Balancing convenience with robust security measures.</a:t>
            </a:r>
            <a:endParaRPr sz="2400"/>
          </a:p>
          <a:p>
            <a:pPr marL="228600" lvl="0" indent="-203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Char char="•"/>
            </a:pPr>
            <a:r>
              <a:rPr lang="en" sz="1000"/>
              <a:t>Identifying trustworthy cybersecurity tools amidst numerous options.</a:t>
            </a:r>
            <a:endParaRPr sz="24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/>
          </a:p>
          <a:p>
            <a:pPr marL="228600" lvl="0" indent="-1397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800"/>
          </a:p>
        </p:txBody>
      </p:sp>
      <p:pic>
        <p:nvPicPr>
          <p:cNvPr id="543" name="Google Shape;543;p35"/>
          <p:cNvPicPr preferRelativeResize="0"/>
          <p:nvPr/>
        </p:nvPicPr>
        <p:blipFill rotWithShape="1">
          <a:blip r:embed="rId3">
            <a:alphaModFix amt="75000"/>
          </a:blip>
          <a:srcRect l="17876" t="14007"/>
          <a:stretch/>
        </p:blipFill>
        <p:spPr>
          <a:xfrm rot="-5399996">
            <a:off x="-899475" y="1372301"/>
            <a:ext cx="4737352" cy="3071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35"/>
          <p:cNvGrpSpPr/>
          <p:nvPr/>
        </p:nvGrpSpPr>
        <p:grpSpPr>
          <a:xfrm>
            <a:off x="8637582" y="3602221"/>
            <a:ext cx="288601" cy="1096693"/>
            <a:chOff x="1006700" y="2603975"/>
            <a:chExt cx="55450" cy="210700"/>
          </a:xfrm>
        </p:grpSpPr>
        <p:sp>
          <p:nvSpPr>
            <p:cNvPr id="545" name="Google Shape;545;p35"/>
            <p:cNvSpPr/>
            <p:nvPr/>
          </p:nvSpPr>
          <p:spPr>
            <a:xfrm>
              <a:off x="1006700" y="262997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1032700" y="260397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1006700" y="2707200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1"/>
                  </a:moveTo>
                  <a:lnTo>
                    <a:pt x="0" y="154"/>
                  </a:lnTo>
                  <a:lnTo>
                    <a:pt x="2218" y="154"/>
                  </a:lnTo>
                  <a:lnTo>
                    <a:pt x="2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1032700" y="2681600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1006700" y="2785225"/>
              <a:ext cx="55450" cy="3850"/>
            </a:xfrm>
            <a:custGeom>
              <a:avLst/>
              <a:gdLst/>
              <a:ahLst/>
              <a:cxnLst/>
              <a:rect l="l" t="t" r="r" b="b"/>
              <a:pathLst>
                <a:path w="2218" h="154" extrusionOk="0">
                  <a:moveTo>
                    <a:pt x="0" y="0"/>
                  </a:moveTo>
                  <a:lnTo>
                    <a:pt x="0" y="153"/>
                  </a:lnTo>
                  <a:lnTo>
                    <a:pt x="2218" y="153"/>
                  </a:lnTo>
                  <a:lnTo>
                    <a:pt x="2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1032700" y="2759225"/>
              <a:ext cx="3850" cy="55450"/>
            </a:xfrm>
            <a:custGeom>
              <a:avLst/>
              <a:gdLst/>
              <a:ahLst/>
              <a:cxnLst/>
              <a:rect l="l" t="t" r="r" b="b"/>
              <a:pathLst>
                <a:path w="154" h="2218" extrusionOk="0">
                  <a:moveTo>
                    <a:pt x="0" y="0"/>
                  </a:moveTo>
                  <a:lnTo>
                    <a:pt x="0" y="2218"/>
                  </a:lnTo>
                  <a:lnTo>
                    <a:pt x="153" y="2218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35"/>
          <p:cNvGrpSpPr/>
          <p:nvPr/>
        </p:nvGrpSpPr>
        <p:grpSpPr>
          <a:xfrm>
            <a:off x="332772" y="288838"/>
            <a:ext cx="760896" cy="707727"/>
            <a:chOff x="827350" y="3629733"/>
            <a:chExt cx="1431600" cy="1332067"/>
          </a:xfrm>
        </p:grpSpPr>
        <p:sp>
          <p:nvSpPr>
            <p:cNvPr id="552" name="Google Shape;552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5" name="Google Shape;555;p35"/>
          <p:cNvGrpSpPr/>
          <p:nvPr/>
        </p:nvGrpSpPr>
        <p:grpSpPr>
          <a:xfrm>
            <a:off x="1205430" y="449959"/>
            <a:ext cx="527545" cy="490734"/>
            <a:chOff x="827350" y="3629733"/>
            <a:chExt cx="1431600" cy="1332067"/>
          </a:xfrm>
        </p:grpSpPr>
        <p:sp>
          <p:nvSpPr>
            <p:cNvPr id="556" name="Google Shape;556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35"/>
          <p:cNvGrpSpPr/>
          <p:nvPr/>
        </p:nvGrpSpPr>
        <p:grpSpPr>
          <a:xfrm>
            <a:off x="543188" y="1131212"/>
            <a:ext cx="412158" cy="383369"/>
            <a:chOff x="827350" y="3629733"/>
            <a:chExt cx="1431600" cy="1332067"/>
          </a:xfrm>
        </p:grpSpPr>
        <p:sp>
          <p:nvSpPr>
            <p:cNvPr id="560" name="Google Shape;560;p35"/>
            <p:cNvSpPr/>
            <p:nvPr/>
          </p:nvSpPr>
          <p:spPr>
            <a:xfrm>
              <a:off x="827350" y="3629733"/>
              <a:ext cx="778157" cy="1291383"/>
            </a:xfrm>
            <a:custGeom>
              <a:avLst/>
              <a:gdLst/>
              <a:ahLst/>
              <a:cxnLst/>
              <a:rect l="l" t="t" r="r" b="b"/>
              <a:pathLst>
                <a:path w="13752" h="22822" extrusionOk="0">
                  <a:moveTo>
                    <a:pt x="7495" y="1"/>
                  </a:moveTo>
                  <a:lnTo>
                    <a:pt x="0" y="11105"/>
                  </a:lnTo>
                  <a:lnTo>
                    <a:pt x="6241" y="22822"/>
                  </a:lnTo>
                  <a:lnTo>
                    <a:pt x="13751" y="11702"/>
                  </a:lnTo>
                  <a:lnTo>
                    <a:pt x="749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180440" y="4291834"/>
              <a:ext cx="1078510" cy="669966"/>
            </a:xfrm>
            <a:custGeom>
              <a:avLst/>
              <a:gdLst/>
              <a:ahLst/>
              <a:cxnLst/>
              <a:rect l="l" t="t" r="r" b="b"/>
              <a:pathLst>
                <a:path w="19060" h="11840" extrusionOk="0">
                  <a:moveTo>
                    <a:pt x="7511" y="1"/>
                  </a:moveTo>
                  <a:lnTo>
                    <a:pt x="19059" y="720"/>
                  </a:lnTo>
                  <a:lnTo>
                    <a:pt x="11564" y="11840"/>
                  </a:lnTo>
                  <a:lnTo>
                    <a:pt x="1" y="1112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251454" y="3629733"/>
              <a:ext cx="1007496" cy="702842"/>
            </a:xfrm>
            <a:custGeom>
              <a:avLst/>
              <a:gdLst/>
              <a:ahLst/>
              <a:cxnLst/>
              <a:rect l="l" t="t" r="r" b="b"/>
              <a:pathLst>
                <a:path w="17805" h="12421" extrusionOk="0">
                  <a:moveTo>
                    <a:pt x="0" y="1"/>
                  </a:moveTo>
                  <a:lnTo>
                    <a:pt x="11564" y="704"/>
                  </a:lnTo>
                  <a:lnTo>
                    <a:pt x="17804" y="12421"/>
                  </a:lnTo>
                  <a:lnTo>
                    <a:pt x="6256" y="117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35"/>
          <p:cNvSpPr txBox="1"/>
          <p:nvPr/>
        </p:nvSpPr>
        <p:spPr>
          <a:xfrm>
            <a:off x="903990" y="3602226"/>
            <a:ext cx="299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Name: Alex Johnson</a:t>
            </a:r>
            <a:endParaRPr sz="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Age: 32</a:t>
            </a:r>
            <a:endParaRPr sz="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Occupation: Software Developer</a:t>
            </a:r>
            <a:endParaRPr sz="800" b="0" i="0" u="none" strike="noStrike" cap="none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4" name="Google Shape;564;p35" descr="A screen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4832" t="29845" r="32411" b="8968"/>
          <a:stretch/>
        </p:blipFill>
        <p:spPr>
          <a:xfrm>
            <a:off x="904000" y="996575"/>
            <a:ext cx="2519624" cy="26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yber-Futuristic AI Technology Thesis Defense by Slidesgo">
  <a:themeElements>
    <a:clrScheme name="Simple Light">
      <a:dk1>
        <a:srgbClr val="031126"/>
      </a:dk1>
      <a:lt1>
        <a:srgbClr val="FFFFFF"/>
      </a:lt1>
      <a:dk2>
        <a:srgbClr val="10355F"/>
      </a:dk2>
      <a:lt2>
        <a:srgbClr val="3B8794"/>
      </a:lt2>
      <a:accent1>
        <a:srgbClr val="51AFD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2970</Words>
  <Application>Microsoft Macintosh PowerPoint</Application>
  <PresentationFormat>On-screen Show (16:9)</PresentationFormat>
  <Paragraphs>498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Audiowide</vt:lpstr>
      <vt:lpstr>Karla</vt:lpstr>
      <vt:lpstr>Avenir</vt:lpstr>
      <vt:lpstr>Arial</vt:lpstr>
      <vt:lpstr>Cyber-Futuristic AI Technology Thesis Defense by Slidesgo</vt:lpstr>
      <vt:lpstr>CyberSentinel</vt:lpstr>
      <vt:lpstr>Agenda</vt:lpstr>
      <vt:lpstr>Team Members</vt:lpstr>
      <vt:lpstr>Team Members</vt:lpstr>
      <vt:lpstr>Team Members</vt:lpstr>
      <vt:lpstr>Improvements</vt:lpstr>
      <vt:lpstr>Project Description</vt:lpstr>
      <vt:lpstr>Team Agreement</vt:lpstr>
      <vt:lpstr>Persona</vt:lpstr>
      <vt:lpstr>Persona</vt:lpstr>
      <vt:lpstr>Persona</vt:lpstr>
      <vt:lpstr>Minimum Viable Product (MVP)</vt:lpstr>
      <vt:lpstr>Technologies – Development Stack</vt:lpstr>
      <vt:lpstr>Technologies - AI &amp; Cybersecurity Tools</vt:lpstr>
      <vt:lpstr>Algorithms</vt:lpstr>
      <vt:lpstr>Architecture Diagram</vt:lpstr>
      <vt:lpstr>Context Diagram</vt:lpstr>
      <vt:lpstr>ER Diagram</vt:lpstr>
      <vt:lpstr>Sequence Diagram</vt:lpstr>
      <vt:lpstr>Flow Diagram</vt:lpstr>
      <vt:lpstr>Class Diagram</vt:lpstr>
      <vt:lpstr>Product Backlog - User Stories</vt:lpstr>
      <vt:lpstr>Product Backlog - User Stories</vt:lpstr>
      <vt:lpstr>Product Backlog - Technical Stories</vt:lpstr>
      <vt:lpstr>Product Backlog - Technical Stories</vt:lpstr>
      <vt:lpstr>Sprint 2 Backlog</vt:lpstr>
      <vt:lpstr>Sprint 2 Backlog</vt:lpstr>
      <vt:lpstr>Test Cases Sprint 2</vt:lpstr>
      <vt:lpstr>Test Cases Sprint 2</vt:lpstr>
      <vt:lpstr>Test Cases Sprint 2</vt:lpstr>
      <vt:lpstr>Sprint 2 Stories Completed</vt:lpstr>
      <vt:lpstr>Sprint 2 Stories Not Completed</vt:lpstr>
      <vt:lpstr>Team Velocity</vt:lpstr>
      <vt:lpstr>Team's Historical Velocity</vt:lpstr>
      <vt:lpstr>Burn Down Chart</vt:lpstr>
      <vt:lpstr>Completed/Committed Ratio</vt:lpstr>
      <vt:lpstr>Retrospective</vt:lpstr>
      <vt:lpstr>Sprint 3 Planning</vt:lpstr>
      <vt:lpstr>Application Screenshots</vt:lpstr>
      <vt:lpstr>Application Screenshots</vt:lpstr>
      <vt:lpstr>Application Screenshots</vt:lpstr>
      <vt:lpstr>Application Screenshots</vt:lpstr>
      <vt:lpstr>API Screenshots</vt:lpstr>
      <vt:lpstr>Github Wikipage Link</vt:lpstr>
      <vt:lpstr>Application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Rajanala, Ms. Malavika</cp:lastModifiedBy>
  <cp:revision>11</cp:revision>
  <dcterms:modified xsi:type="dcterms:W3CDTF">2025-04-10T02:59:47Z</dcterms:modified>
</cp:coreProperties>
</file>